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2" r:id="rId3"/>
    <p:sldId id="281" r:id="rId4"/>
    <p:sldId id="276" r:id="rId5"/>
    <p:sldId id="273" r:id="rId6"/>
    <p:sldId id="259" r:id="rId7"/>
    <p:sldId id="270" r:id="rId8"/>
    <p:sldId id="271" r:id="rId9"/>
    <p:sldId id="258" r:id="rId10"/>
    <p:sldId id="285" r:id="rId11"/>
    <p:sldId id="275" r:id="rId12"/>
    <p:sldId id="286" r:id="rId13"/>
    <p:sldId id="287" r:id="rId14"/>
    <p:sldId id="269" r:id="rId15"/>
    <p:sldId id="260" r:id="rId16"/>
    <p:sldId id="280" r:id="rId17"/>
    <p:sldId id="265" r:id="rId18"/>
    <p:sldId id="268" r:id="rId19"/>
    <p:sldId id="267" r:id="rId20"/>
    <p:sldId id="277" r:id="rId21"/>
    <p:sldId id="278" r:id="rId22"/>
    <p:sldId id="279" r:id="rId23"/>
    <p:sldId id="282" r:id="rId24"/>
    <p:sldId id="283" r:id="rId25"/>
    <p:sldId id="291" r:id="rId26"/>
    <p:sldId id="288" r:id="rId27"/>
    <p:sldId id="289" r:id="rId28"/>
    <p:sldId id="293" r:id="rId29"/>
    <p:sldId id="284" r:id="rId30"/>
    <p:sldId id="274" r:id="rId31"/>
  </p:sldIdLst>
  <p:sldSz cx="9144000" cy="6858000" type="screen4x3"/>
  <p:notesSz cx="7099300" cy="10234613"/>
  <p:defaultTextStyle>
    <a:defPPr>
      <a:defRPr lang="ca-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2"/>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66FFFF"/>
    <a:srgbClr val="C20E0A"/>
    <a:srgbClr val="2B36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149" d="100"/>
          <a:sy n="149" d="100"/>
        </p:scale>
        <p:origin x="2116"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1A00A-6190-49A5-A0DB-8E356E98491D}"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ca-ES"/>
        </a:p>
      </dgm:t>
    </dgm:pt>
    <dgm:pt modelId="{80ACDCE5-82FE-460B-A258-8262BB3C8CDB}">
      <dgm:prSet custT="1"/>
      <dgm:spPr/>
      <dgm:t>
        <a:bodyPr/>
        <a:lstStyle/>
        <a:p>
          <a:pPr rtl="0"/>
          <a:r>
            <a:rPr lang="it-IT" sz="7200" b="1" noProof="0" dirty="0">
              <a:solidFill>
                <a:schemeClr val="accent3">
                  <a:lumMod val="20000"/>
                  <a:lumOff val="80000"/>
                </a:schemeClr>
              </a:solidFill>
            </a:rPr>
            <a:t>L’ora Italica</a:t>
          </a:r>
        </a:p>
      </dgm:t>
    </dgm:pt>
    <dgm:pt modelId="{FEDC5E27-C4A4-44AA-97F4-04C9144F04BC}" type="parTrans" cxnId="{EEEE7A2B-B578-4EBF-B9CB-192DD32EC019}">
      <dgm:prSet/>
      <dgm:spPr/>
      <dgm:t>
        <a:bodyPr/>
        <a:lstStyle/>
        <a:p>
          <a:endParaRPr lang="ca-ES"/>
        </a:p>
      </dgm:t>
    </dgm:pt>
    <dgm:pt modelId="{B17D1E21-27E8-447B-8A82-01A90F228FE0}" type="sibTrans" cxnId="{EEEE7A2B-B578-4EBF-B9CB-192DD32EC019}">
      <dgm:prSet/>
      <dgm:spPr/>
      <dgm:t>
        <a:bodyPr/>
        <a:lstStyle/>
        <a:p>
          <a:endParaRPr lang="ca-ES"/>
        </a:p>
      </dgm:t>
    </dgm:pt>
    <dgm:pt modelId="{3D65C42D-3420-4C6C-8D5A-CE8437F12AA1}" type="pres">
      <dgm:prSet presAssocID="{6B81A00A-6190-49A5-A0DB-8E356E98491D}" presName="compositeShape" presStyleCnt="0">
        <dgm:presLayoutVars>
          <dgm:chMax val="7"/>
          <dgm:dir/>
          <dgm:resizeHandles val="exact"/>
        </dgm:presLayoutVars>
      </dgm:prSet>
      <dgm:spPr/>
    </dgm:pt>
    <dgm:pt modelId="{16E53F53-6D13-4BE9-A54A-C8DFCA6E93EC}" type="pres">
      <dgm:prSet presAssocID="{80ACDCE5-82FE-460B-A258-8262BB3C8CDB}" presName="circ1TxSh" presStyleLbl="vennNode1" presStyleIdx="0" presStyleCnt="1"/>
      <dgm:spPr/>
    </dgm:pt>
  </dgm:ptLst>
  <dgm:cxnLst>
    <dgm:cxn modelId="{EEEE7A2B-B578-4EBF-B9CB-192DD32EC019}" srcId="{6B81A00A-6190-49A5-A0DB-8E356E98491D}" destId="{80ACDCE5-82FE-460B-A258-8262BB3C8CDB}" srcOrd="0" destOrd="0" parTransId="{FEDC5E27-C4A4-44AA-97F4-04C9144F04BC}" sibTransId="{B17D1E21-27E8-447B-8A82-01A90F228FE0}"/>
    <dgm:cxn modelId="{9D643F55-96D4-41D0-914D-7EC2BA00F074}" type="presOf" srcId="{6B81A00A-6190-49A5-A0DB-8E356E98491D}" destId="{3D65C42D-3420-4C6C-8D5A-CE8437F12AA1}" srcOrd="0" destOrd="0" presId="urn:microsoft.com/office/officeart/2005/8/layout/venn1"/>
    <dgm:cxn modelId="{BF9B0EBB-1054-4A40-9076-573A281C83E7}" type="presOf" srcId="{80ACDCE5-82FE-460B-A258-8262BB3C8CDB}" destId="{16E53F53-6D13-4BE9-A54A-C8DFCA6E93EC}" srcOrd="0" destOrd="0" presId="urn:microsoft.com/office/officeart/2005/8/layout/venn1"/>
    <dgm:cxn modelId="{07ED8F72-C805-4D3F-A583-8B16EFFBC83A}" type="presParOf" srcId="{3D65C42D-3420-4C6C-8D5A-CE8437F12AA1}" destId="{16E53F53-6D13-4BE9-A54A-C8DFCA6E93EC}"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E53F53-6D13-4BE9-A54A-C8DFCA6E93EC}">
      <dsp:nvSpPr>
        <dsp:cNvPr id="0" name=""/>
        <dsp:cNvSpPr/>
      </dsp:nvSpPr>
      <dsp:spPr>
        <a:xfrm>
          <a:off x="71433" y="0"/>
          <a:ext cx="3357562" cy="3357562"/>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3200400" rtl="0">
            <a:lnSpc>
              <a:spcPct val="90000"/>
            </a:lnSpc>
            <a:spcBef>
              <a:spcPct val="0"/>
            </a:spcBef>
            <a:spcAft>
              <a:spcPct val="35000"/>
            </a:spcAft>
            <a:buNone/>
          </a:pPr>
          <a:r>
            <a:rPr lang="it-IT" sz="7200" b="1" kern="1200" noProof="0" dirty="0">
              <a:solidFill>
                <a:schemeClr val="accent3">
                  <a:lumMod val="20000"/>
                  <a:lumOff val="80000"/>
                </a:schemeClr>
              </a:solidFill>
            </a:rPr>
            <a:t>L’ora Italica</a:t>
          </a:r>
        </a:p>
      </dsp:txBody>
      <dsp:txXfrm>
        <a:off x="563137" y="491704"/>
        <a:ext cx="2374154" cy="237415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ca-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ca-ES"/>
          </a:p>
        </p:txBody>
      </p:sp>
      <p:sp>
        <p:nvSpPr>
          <p:cNvPr id="4" name="3 Marcador de fecha"/>
          <p:cNvSpPr>
            <a:spLocks noGrp="1"/>
          </p:cNvSpPr>
          <p:nvPr>
            <p:ph type="dt" sz="half" idx="10"/>
          </p:nvPr>
        </p:nvSpPr>
        <p:spPr/>
        <p:txBody>
          <a:bodyPr/>
          <a:lstStyle>
            <a:lvl1pPr>
              <a:defRPr/>
            </a:lvl1pPr>
          </a:lstStyle>
          <a:p>
            <a:pPr>
              <a:defRPr/>
            </a:pPr>
            <a:fld id="{48E5D515-E4B3-4824-8DB2-7D47B248C680}" type="datetimeFigureOut">
              <a:rPr lang="ca-ES"/>
              <a:pPr>
                <a:defRPr/>
              </a:pPr>
              <a:t>5/6/2026</a:t>
            </a:fld>
            <a:endParaRPr lang="ca-ES"/>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EA4C5D13-75B3-488C-98DA-BEAA66117BA0}" type="slidenum">
              <a:rPr lang="ca-ES"/>
              <a:pPr>
                <a:defRPr/>
              </a:pPr>
              <a:t>‹#›</a:t>
            </a:fld>
            <a:endParaRPr lang="ca-ES"/>
          </a:p>
        </p:txBody>
      </p:sp>
    </p:spTree>
  </p:cSld>
  <p:clrMapOvr>
    <a:masterClrMapping/>
  </p:clrMapOvr>
  <p:transition advClick="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fecha"/>
          <p:cNvSpPr>
            <a:spLocks noGrp="1"/>
          </p:cNvSpPr>
          <p:nvPr>
            <p:ph type="dt" sz="half" idx="10"/>
          </p:nvPr>
        </p:nvSpPr>
        <p:spPr/>
        <p:txBody>
          <a:bodyPr/>
          <a:lstStyle>
            <a:lvl1pPr>
              <a:defRPr/>
            </a:lvl1pPr>
          </a:lstStyle>
          <a:p>
            <a:pPr>
              <a:defRPr/>
            </a:pPr>
            <a:fld id="{E6AFF91A-0346-4F18-8323-FD6B56B984A8}" type="datetimeFigureOut">
              <a:rPr lang="ca-ES"/>
              <a:pPr>
                <a:defRPr/>
              </a:pPr>
              <a:t>5/6/2026</a:t>
            </a:fld>
            <a:endParaRPr lang="ca-ES"/>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25B07F2B-FB14-40C0-8ED7-F2797841CE2B}" type="slidenum">
              <a:rPr lang="ca-ES"/>
              <a:pPr>
                <a:defRPr/>
              </a:pPr>
              <a:t>‹#›</a:t>
            </a:fld>
            <a:endParaRPr lang="ca-ES"/>
          </a:p>
        </p:txBody>
      </p:sp>
    </p:spTree>
  </p:cSld>
  <p:clrMapOvr>
    <a:masterClrMapping/>
  </p:clrMapOvr>
  <p:transition advClick="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ca-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4876999-162F-457D-AD31-E327773A7FEE}" type="datetimeFigureOut">
              <a:rPr lang="ca-ES"/>
              <a:pPr>
                <a:defRPr/>
              </a:pPr>
              <a:t>5/6/2026</a:t>
            </a:fld>
            <a:endParaRPr lang="ca-ES"/>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A0363A26-2273-4D9B-9828-08ABECB9ACC2}" type="slidenum">
              <a:rPr lang="ca-ES"/>
              <a:pPr>
                <a:defRPr/>
              </a:pPr>
              <a:t>‹#›</a:t>
            </a:fld>
            <a:endParaRPr lang="ca-ES"/>
          </a:p>
        </p:txBody>
      </p:sp>
    </p:spTree>
  </p:cSld>
  <p:clrMapOvr>
    <a:masterClrMapping/>
  </p:clrMapOvr>
  <p:transition advClick="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3 Marcador de fecha"/>
          <p:cNvSpPr>
            <a:spLocks noGrp="1"/>
          </p:cNvSpPr>
          <p:nvPr>
            <p:ph type="dt" sz="half" idx="10"/>
          </p:nvPr>
        </p:nvSpPr>
        <p:spPr/>
        <p:txBody>
          <a:bodyPr/>
          <a:lstStyle>
            <a:lvl1pPr>
              <a:defRPr/>
            </a:lvl1pPr>
          </a:lstStyle>
          <a:p>
            <a:pPr>
              <a:defRPr/>
            </a:pPr>
            <a:fld id="{90D6AB97-D4D8-4096-A6AD-372A4DA22050}" type="datetimeFigureOut">
              <a:rPr lang="ca-ES"/>
              <a:pPr>
                <a:defRPr/>
              </a:pPr>
              <a:t>5/6/2026</a:t>
            </a:fld>
            <a:endParaRPr lang="ca-ES"/>
          </a:p>
        </p:txBody>
      </p:sp>
      <p:sp>
        <p:nvSpPr>
          <p:cNvPr id="6" name="4 Marcador de pie de página"/>
          <p:cNvSpPr>
            <a:spLocks noGrp="1"/>
          </p:cNvSpPr>
          <p:nvPr>
            <p:ph type="ftr" sz="quarter" idx="11"/>
          </p:nvPr>
        </p:nvSpPr>
        <p:spPr/>
        <p:txBody>
          <a:bodyPr/>
          <a:lstStyle>
            <a:lvl1pPr>
              <a:defRPr/>
            </a:lvl1pPr>
          </a:lstStyle>
          <a:p>
            <a:pPr>
              <a:defRPr/>
            </a:pPr>
            <a:endParaRPr lang="ca-ES"/>
          </a:p>
        </p:txBody>
      </p:sp>
      <p:sp>
        <p:nvSpPr>
          <p:cNvPr id="7" name="5 Marcador de número de diapositiva"/>
          <p:cNvSpPr>
            <a:spLocks noGrp="1"/>
          </p:cNvSpPr>
          <p:nvPr>
            <p:ph type="sldNum" sz="quarter" idx="12"/>
          </p:nvPr>
        </p:nvSpPr>
        <p:spPr/>
        <p:txBody>
          <a:bodyPr/>
          <a:lstStyle>
            <a:lvl1pPr>
              <a:defRPr/>
            </a:lvl1pPr>
          </a:lstStyle>
          <a:p>
            <a:pPr>
              <a:defRPr/>
            </a:pPr>
            <a:fld id="{8CCC68F9-84BD-4370-BD3C-589B161D5104}" type="slidenum">
              <a:rPr lang="ca-ES"/>
              <a:pPr>
                <a:defRPr/>
              </a:pPr>
              <a:t>‹#›</a:t>
            </a:fld>
            <a:endParaRPr lang="ca-ES"/>
          </a:p>
        </p:txBody>
      </p:sp>
    </p:spTree>
  </p:cSld>
  <p:clrMapOvr>
    <a:masterClrMapping/>
  </p:clrMapOvr>
  <p:transition advClick="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ca-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7" name="3 Marcador de fecha"/>
          <p:cNvSpPr>
            <a:spLocks noGrp="1"/>
          </p:cNvSpPr>
          <p:nvPr>
            <p:ph type="dt" sz="half" idx="10"/>
          </p:nvPr>
        </p:nvSpPr>
        <p:spPr/>
        <p:txBody>
          <a:bodyPr/>
          <a:lstStyle>
            <a:lvl1pPr>
              <a:defRPr/>
            </a:lvl1pPr>
          </a:lstStyle>
          <a:p>
            <a:pPr>
              <a:defRPr/>
            </a:pPr>
            <a:fld id="{F2838AA0-B389-4437-8800-A8D3600EAB6F}" type="datetimeFigureOut">
              <a:rPr lang="ca-ES"/>
              <a:pPr>
                <a:defRPr/>
              </a:pPr>
              <a:t>5/6/2026</a:t>
            </a:fld>
            <a:endParaRPr lang="ca-ES"/>
          </a:p>
        </p:txBody>
      </p:sp>
      <p:sp>
        <p:nvSpPr>
          <p:cNvPr id="8" name="4 Marcador de pie de página"/>
          <p:cNvSpPr>
            <a:spLocks noGrp="1"/>
          </p:cNvSpPr>
          <p:nvPr>
            <p:ph type="ftr" sz="quarter" idx="11"/>
          </p:nvPr>
        </p:nvSpPr>
        <p:spPr/>
        <p:txBody>
          <a:bodyPr/>
          <a:lstStyle>
            <a:lvl1pPr>
              <a:defRPr/>
            </a:lvl1pPr>
          </a:lstStyle>
          <a:p>
            <a:pPr>
              <a:defRPr/>
            </a:pPr>
            <a:endParaRPr lang="ca-ES"/>
          </a:p>
        </p:txBody>
      </p:sp>
      <p:sp>
        <p:nvSpPr>
          <p:cNvPr id="9" name="5 Marcador de número de diapositiva"/>
          <p:cNvSpPr>
            <a:spLocks noGrp="1"/>
          </p:cNvSpPr>
          <p:nvPr>
            <p:ph type="sldNum" sz="quarter" idx="12"/>
          </p:nvPr>
        </p:nvSpPr>
        <p:spPr/>
        <p:txBody>
          <a:bodyPr/>
          <a:lstStyle>
            <a:lvl1pPr>
              <a:defRPr/>
            </a:lvl1pPr>
          </a:lstStyle>
          <a:p>
            <a:pPr>
              <a:defRPr/>
            </a:pPr>
            <a:fld id="{DCFC0BE4-20F7-4C80-B1E2-05476FEFDD25}" type="slidenum">
              <a:rPr lang="ca-ES"/>
              <a:pPr>
                <a:defRPr/>
              </a:pPr>
              <a:t>‹#›</a:t>
            </a:fld>
            <a:endParaRPr lang="ca-ES"/>
          </a:p>
        </p:txBody>
      </p:sp>
    </p:spTree>
  </p:cSld>
  <p:clrMapOvr>
    <a:masterClrMapping/>
  </p:clrMapOvr>
  <p:transition advClick="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3 Marcador de fecha"/>
          <p:cNvSpPr>
            <a:spLocks noGrp="1"/>
          </p:cNvSpPr>
          <p:nvPr>
            <p:ph type="dt" sz="half" idx="10"/>
          </p:nvPr>
        </p:nvSpPr>
        <p:spPr/>
        <p:txBody>
          <a:bodyPr/>
          <a:lstStyle>
            <a:lvl1pPr>
              <a:defRPr/>
            </a:lvl1pPr>
          </a:lstStyle>
          <a:p>
            <a:pPr>
              <a:defRPr/>
            </a:pPr>
            <a:fld id="{8759B04A-A98F-4247-AFEA-208454978B76}" type="datetimeFigureOut">
              <a:rPr lang="ca-ES"/>
              <a:pPr>
                <a:defRPr/>
              </a:pPr>
              <a:t>5/6/2026</a:t>
            </a:fld>
            <a:endParaRPr lang="ca-ES"/>
          </a:p>
        </p:txBody>
      </p:sp>
      <p:sp>
        <p:nvSpPr>
          <p:cNvPr id="4" name="4 Marcador de pie de página"/>
          <p:cNvSpPr>
            <a:spLocks noGrp="1"/>
          </p:cNvSpPr>
          <p:nvPr>
            <p:ph type="ftr" sz="quarter" idx="11"/>
          </p:nvPr>
        </p:nvSpPr>
        <p:spPr/>
        <p:txBody>
          <a:bodyPr/>
          <a:lstStyle>
            <a:lvl1pPr>
              <a:defRPr/>
            </a:lvl1pPr>
          </a:lstStyle>
          <a:p>
            <a:pPr>
              <a:defRPr/>
            </a:pPr>
            <a:endParaRPr lang="ca-ES"/>
          </a:p>
        </p:txBody>
      </p:sp>
      <p:sp>
        <p:nvSpPr>
          <p:cNvPr id="5" name="5 Marcador de número de diapositiva"/>
          <p:cNvSpPr>
            <a:spLocks noGrp="1"/>
          </p:cNvSpPr>
          <p:nvPr>
            <p:ph type="sldNum" sz="quarter" idx="12"/>
          </p:nvPr>
        </p:nvSpPr>
        <p:spPr/>
        <p:txBody>
          <a:bodyPr/>
          <a:lstStyle>
            <a:lvl1pPr>
              <a:defRPr/>
            </a:lvl1pPr>
          </a:lstStyle>
          <a:p>
            <a:pPr>
              <a:defRPr/>
            </a:pPr>
            <a:fld id="{D45A307E-E5B8-4EE0-A63B-59B63DC4F304}" type="slidenum">
              <a:rPr lang="ca-ES"/>
              <a:pPr>
                <a:defRPr/>
              </a:pPr>
              <a:t>‹#›</a:t>
            </a:fld>
            <a:endParaRPr lang="ca-ES"/>
          </a:p>
        </p:txBody>
      </p:sp>
    </p:spTree>
  </p:cSld>
  <p:clrMapOvr>
    <a:masterClrMapping/>
  </p:clrMapOvr>
  <p:transition advClick="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6F5915A-757D-482D-8004-7ED42656376E}" type="datetimeFigureOut">
              <a:rPr lang="ca-ES"/>
              <a:pPr>
                <a:defRPr/>
              </a:pPr>
              <a:t>5/6/2026</a:t>
            </a:fld>
            <a:endParaRPr lang="ca-ES"/>
          </a:p>
        </p:txBody>
      </p:sp>
      <p:sp>
        <p:nvSpPr>
          <p:cNvPr id="3" name="4 Marcador de pie de página"/>
          <p:cNvSpPr>
            <a:spLocks noGrp="1"/>
          </p:cNvSpPr>
          <p:nvPr>
            <p:ph type="ftr" sz="quarter" idx="11"/>
          </p:nvPr>
        </p:nvSpPr>
        <p:spPr/>
        <p:txBody>
          <a:bodyPr/>
          <a:lstStyle>
            <a:lvl1pPr>
              <a:defRPr/>
            </a:lvl1pPr>
          </a:lstStyle>
          <a:p>
            <a:pPr>
              <a:defRPr/>
            </a:pPr>
            <a:endParaRPr lang="ca-ES"/>
          </a:p>
        </p:txBody>
      </p:sp>
      <p:sp>
        <p:nvSpPr>
          <p:cNvPr id="4" name="5 Marcador de número de diapositiva"/>
          <p:cNvSpPr>
            <a:spLocks noGrp="1"/>
          </p:cNvSpPr>
          <p:nvPr>
            <p:ph type="sldNum" sz="quarter" idx="12"/>
          </p:nvPr>
        </p:nvSpPr>
        <p:spPr/>
        <p:txBody>
          <a:bodyPr/>
          <a:lstStyle>
            <a:lvl1pPr>
              <a:defRPr/>
            </a:lvl1pPr>
          </a:lstStyle>
          <a:p>
            <a:pPr>
              <a:defRPr/>
            </a:pPr>
            <a:fld id="{38B62017-75C9-4CEE-B43A-DCD38DB50479}" type="slidenum">
              <a:rPr lang="ca-ES"/>
              <a:pPr>
                <a:defRPr/>
              </a:pPr>
              <a:t>‹#›</a:t>
            </a:fld>
            <a:endParaRPr lang="ca-ES"/>
          </a:p>
        </p:txBody>
      </p:sp>
    </p:spTree>
  </p:cSld>
  <p:clrMapOvr>
    <a:masterClrMapping/>
  </p:clrMapOvr>
  <p:transition advClick="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ca-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8CFAB9C-2FAB-444A-8744-DCA8E857FD65}" type="datetimeFigureOut">
              <a:rPr lang="ca-ES"/>
              <a:pPr>
                <a:defRPr/>
              </a:pPr>
              <a:t>5/6/2026</a:t>
            </a:fld>
            <a:endParaRPr lang="ca-ES"/>
          </a:p>
        </p:txBody>
      </p:sp>
      <p:sp>
        <p:nvSpPr>
          <p:cNvPr id="6" name="4 Marcador de pie de página"/>
          <p:cNvSpPr>
            <a:spLocks noGrp="1"/>
          </p:cNvSpPr>
          <p:nvPr>
            <p:ph type="ftr" sz="quarter" idx="11"/>
          </p:nvPr>
        </p:nvSpPr>
        <p:spPr/>
        <p:txBody>
          <a:bodyPr/>
          <a:lstStyle>
            <a:lvl1pPr>
              <a:defRPr/>
            </a:lvl1pPr>
          </a:lstStyle>
          <a:p>
            <a:pPr>
              <a:defRPr/>
            </a:pPr>
            <a:endParaRPr lang="ca-ES"/>
          </a:p>
        </p:txBody>
      </p:sp>
      <p:sp>
        <p:nvSpPr>
          <p:cNvPr id="7" name="5 Marcador de número de diapositiva"/>
          <p:cNvSpPr>
            <a:spLocks noGrp="1"/>
          </p:cNvSpPr>
          <p:nvPr>
            <p:ph type="sldNum" sz="quarter" idx="12"/>
          </p:nvPr>
        </p:nvSpPr>
        <p:spPr/>
        <p:txBody>
          <a:bodyPr/>
          <a:lstStyle>
            <a:lvl1pPr>
              <a:defRPr/>
            </a:lvl1pPr>
          </a:lstStyle>
          <a:p>
            <a:pPr>
              <a:defRPr/>
            </a:pPr>
            <a:fld id="{7573B9D3-7AE0-4BD8-ABAE-79BAA401FEA4}" type="slidenum">
              <a:rPr lang="ca-ES"/>
              <a:pPr>
                <a:defRPr/>
              </a:pPr>
              <a:t>‹#›</a:t>
            </a:fld>
            <a:endParaRPr lang="ca-ES"/>
          </a:p>
        </p:txBody>
      </p:sp>
    </p:spTree>
  </p:cSld>
  <p:clrMapOvr>
    <a:masterClrMapping/>
  </p:clrMapOvr>
  <p:transition advClick="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ca-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a-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32F0A8D-D935-442D-A48C-25DFE50B3760}" type="datetimeFigureOut">
              <a:rPr lang="ca-ES"/>
              <a:pPr>
                <a:defRPr/>
              </a:pPr>
              <a:t>5/6/2026</a:t>
            </a:fld>
            <a:endParaRPr lang="ca-ES"/>
          </a:p>
        </p:txBody>
      </p:sp>
      <p:sp>
        <p:nvSpPr>
          <p:cNvPr id="6" name="4 Marcador de pie de página"/>
          <p:cNvSpPr>
            <a:spLocks noGrp="1"/>
          </p:cNvSpPr>
          <p:nvPr>
            <p:ph type="ftr" sz="quarter" idx="11"/>
          </p:nvPr>
        </p:nvSpPr>
        <p:spPr/>
        <p:txBody>
          <a:bodyPr/>
          <a:lstStyle>
            <a:lvl1pPr>
              <a:defRPr/>
            </a:lvl1pPr>
          </a:lstStyle>
          <a:p>
            <a:pPr>
              <a:defRPr/>
            </a:pPr>
            <a:endParaRPr lang="ca-ES"/>
          </a:p>
        </p:txBody>
      </p:sp>
      <p:sp>
        <p:nvSpPr>
          <p:cNvPr id="7" name="5 Marcador de número de diapositiva"/>
          <p:cNvSpPr>
            <a:spLocks noGrp="1"/>
          </p:cNvSpPr>
          <p:nvPr>
            <p:ph type="sldNum" sz="quarter" idx="12"/>
          </p:nvPr>
        </p:nvSpPr>
        <p:spPr/>
        <p:txBody>
          <a:bodyPr/>
          <a:lstStyle>
            <a:lvl1pPr>
              <a:defRPr/>
            </a:lvl1pPr>
          </a:lstStyle>
          <a:p>
            <a:pPr>
              <a:defRPr/>
            </a:pPr>
            <a:fld id="{876D275B-C8A0-484D-B33E-6357D3DE076B}" type="slidenum">
              <a:rPr lang="ca-ES"/>
              <a:pPr>
                <a:defRPr/>
              </a:pPr>
              <a:t>‹#›</a:t>
            </a:fld>
            <a:endParaRPr lang="ca-ES"/>
          </a:p>
        </p:txBody>
      </p:sp>
    </p:spTree>
  </p:cSld>
  <p:clrMapOvr>
    <a:masterClrMapping/>
  </p:clrMapOvr>
  <p:transition advClick="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fecha"/>
          <p:cNvSpPr>
            <a:spLocks noGrp="1"/>
          </p:cNvSpPr>
          <p:nvPr>
            <p:ph type="dt" sz="half" idx="10"/>
          </p:nvPr>
        </p:nvSpPr>
        <p:spPr/>
        <p:txBody>
          <a:bodyPr/>
          <a:lstStyle>
            <a:lvl1pPr>
              <a:defRPr/>
            </a:lvl1pPr>
          </a:lstStyle>
          <a:p>
            <a:pPr>
              <a:defRPr/>
            </a:pPr>
            <a:fld id="{15BD1D98-CA6C-40CE-817E-7D4BD03806FC}" type="datetimeFigureOut">
              <a:rPr lang="ca-ES"/>
              <a:pPr>
                <a:defRPr/>
              </a:pPr>
              <a:t>5/6/2026</a:t>
            </a:fld>
            <a:endParaRPr lang="ca-ES"/>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F1D7D6DA-669F-48E7-AD33-1DAED3C7A8DE}" type="slidenum">
              <a:rPr lang="ca-ES"/>
              <a:pPr>
                <a:defRPr/>
              </a:pPr>
              <a:t>‹#›</a:t>
            </a:fld>
            <a:endParaRPr lang="ca-ES"/>
          </a:p>
        </p:txBody>
      </p:sp>
    </p:spTree>
  </p:cSld>
  <p:clrMapOvr>
    <a:masterClrMapping/>
  </p:clrMapOvr>
  <p:transition advClick="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ca-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fecha"/>
          <p:cNvSpPr>
            <a:spLocks noGrp="1"/>
          </p:cNvSpPr>
          <p:nvPr>
            <p:ph type="dt" sz="half" idx="10"/>
          </p:nvPr>
        </p:nvSpPr>
        <p:spPr/>
        <p:txBody>
          <a:bodyPr/>
          <a:lstStyle>
            <a:lvl1pPr>
              <a:defRPr/>
            </a:lvl1pPr>
          </a:lstStyle>
          <a:p>
            <a:pPr>
              <a:defRPr/>
            </a:pPr>
            <a:fld id="{902D4B8B-85B3-46D6-818A-CB25B972A959}" type="datetimeFigureOut">
              <a:rPr lang="ca-ES"/>
              <a:pPr>
                <a:defRPr/>
              </a:pPr>
              <a:t>5/6/2026</a:t>
            </a:fld>
            <a:endParaRPr lang="ca-ES"/>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1395994A-015A-48BC-8341-63208A716768}" type="slidenum">
              <a:rPr lang="ca-ES"/>
              <a:pPr>
                <a:defRPr/>
              </a:pPr>
              <a:t>‹#›</a:t>
            </a:fld>
            <a:endParaRPr lang="ca-ES"/>
          </a:p>
        </p:txBody>
      </p:sp>
    </p:spTree>
  </p:cSld>
  <p:clrMapOvr>
    <a:masterClrMapping/>
  </p:clrMapOvr>
  <p:transition advClick="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t>Haga clic para modificar el estilo de título del patrón</a:t>
            </a:r>
            <a:endParaRPr lang="ca-ES"/>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C4C6540-B5A0-4BED-8DC7-EAAB88F82729}" type="datetimeFigureOut">
              <a:rPr lang="ca-ES"/>
              <a:pPr>
                <a:defRPr/>
              </a:pPr>
              <a:t>5/6/2026</a:t>
            </a:fld>
            <a:endParaRPr lang="ca-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ca-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6352247-117B-4075-A9BE-E03822942121}" type="slidenum">
              <a:rPr lang="ca-ES"/>
              <a:pPr>
                <a:defRPr/>
              </a:pPr>
              <a:t>‹#›</a:t>
            </a:fld>
            <a:endParaRPr lang="ca-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p:zo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hyperlink" Target="http://www.google.es/url?sa=i&amp;rct=j&amp;q=&amp;esrc=s&amp;frm=1&amp;source=images&amp;cd=&amp;cad=rja&amp;docid=gZ5-iXz9TM_OJM&amp;tbnid=GXAmqCgYkDuG-M:&amp;ved=0CAUQjRw&amp;url=http://www.baroque.it/cultura-del-periodo-barocco/la-scienza-nel-xvii-e-xviii-secolo/scoperte-scientifiche-tra-seicento-e-settecento/meccanica-dell-orologio.html&amp;ei=K1LyUeaEJIrN0QX6yIH4BA&amp;psig=AFQjCNHkCwpxSQ-usSKrlQkliH_8XRl8kQ&amp;ust=1374921642565357" TargetMode="Externa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35.png"/><Relationship Id="rId13" Type="http://schemas.microsoft.com/office/2007/relationships/hdphoto" Target="../media/hdphoto10.wdp"/><Relationship Id="rId3" Type="http://schemas.microsoft.com/office/2007/relationships/hdphoto" Target="../media/hdphoto5.wdp"/><Relationship Id="rId7" Type="http://schemas.microsoft.com/office/2007/relationships/hdphoto" Target="../media/hdphoto7.wdp"/><Relationship Id="rId12"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34.png"/><Relationship Id="rId11" Type="http://schemas.microsoft.com/office/2007/relationships/hdphoto" Target="../media/hdphoto9.wdp"/><Relationship Id="rId5" Type="http://schemas.microsoft.com/office/2007/relationships/hdphoto" Target="../media/hdphoto6.wdp"/><Relationship Id="rId10" Type="http://schemas.openxmlformats.org/officeDocument/2006/relationships/image" Target="../media/image36.png"/><Relationship Id="rId4" Type="http://schemas.openxmlformats.org/officeDocument/2006/relationships/image" Target="../media/image33.png"/><Relationship Id="rId9" Type="http://schemas.microsoft.com/office/2007/relationships/hdphoto" Target="../media/hdphoto8.wdp"/></Relationships>
</file>

<file path=ppt/slides/_rels/slide21.xml.rels><?xml version="1.0" encoding="UTF-8" standalone="yes"?>
<Relationships xmlns="http://schemas.openxmlformats.org/package/2006/relationships"><Relationship Id="rId8" Type="http://schemas.openxmlformats.org/officeDocument/2006/relationships/image" Target="../media/image41.png"/><Relationship Id="rId13" Type="http://schemas.microsoft.com/office/2007/relationships/hdphoto" Target="../media/hdphoto16.wdp"/><Relationship Id="rId3" Type="http://schemas.microsoft.com/office/2007/relationships/hdphoto" Target="../media/hdphoto11.wdp"/><Relationship Id="rId7" Type="http://schemas.microsoft.com/office/2007/relationships/hdphoto" Target="../media/hdphoto13.wdp"/><Relationship Id="rId12"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0.png"/><Relationship Id="rId11" Type="http://schemas.microsoft.com/office/2007/relationships/hdphoto" Target="../media/hdphoto15.wdp"/><Relationship Id="rId5" Type="http://schemas.microsoft.com/office/2007/relationships/hdphoto" Target="../media/hdphoto12.wdp"/><Relationship Id="rId10" Type="http://schemas.openxmlformats.org/officeDocument/2006/relationships/image" Target="../media/image42.png"/><Relationship Id="rId4" Type="http://schemas.openxmlformats.org/officeDocument/2006/relationships/image" Target="../media/image39.png"/><Relationship Id="rId9" Type="http://schemas.microsoft.com/office/2007/relationships/hdphoto" Target="../media/hdphoto14.wdp"/></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13" Type="http://schemas.microsoft.com/office/2007/relationships/hdphoto" Target="../media/hdphoto22.wdp"/><Relationship Id="rId3" Type="http://schemas.microsoft.com/office/2007/relationships/hdphoto" Target="../media/hdphoto17.wdp"/><Relationship Id="rId7" Type="http://schemas.microsoft.com/office/2007/relationships/hdphoto" Target="../media/hdphoto19.wdp"/><Relationship Id="rId12"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46.png"/><Relationship Id="rId11" Type="http://schemas.microsoft.com/office/2007/relationships/hdphoto" Target="../media/hdphoto21.wdp"/><Relationship Id="rId5" Type="http://schemas.microsoft.com/office/2007/relationships/hdphoto" Target="../media/hdphoto18.wdp"/><Relationship Id="rId10" Type="http://schemas.openxmlformats.org/officeDocument/2006/relationships/image" Target="../media/image48.png"/><Relationship Id="rId4" Type="http://schemas.openxmlformats.org/officeDocument/2006/relationships/image" Target="../media/image45.png"/><Relationship Id="rId9" Type="http://schemas.microsoft.com/office/2007/relationships/hdphoto" Target="../media/hdphoto20.wdp"/></Relationships>
</file>

<file path=ppt/slides/_rels/slide23.xml.rels><?xml version="1.0" encoding="UTF-8" standalone="yes"?>
<Relationships xmlns="http://schemas.openxmlformats.org/package/2006/relationships"><Relationship Id="rId8" Type="http://schemas.openxmlformats.org/officeDocument/2006/relationships/image" Target="../media/image53.png"/><Relationship Id="rId13" Type="http://schemas.microsoft.com/office/2007/relationships/hdphoto" Target="../media/hdphoto28.wdp"/><Relationship Id="rId3" Type="http://schemas.microsoft.com/office/2007/relationships/hdphoto" Target="../media/hdphoto23.wdp"/><Relationship Id="rId7" Type="http://schemas.microsoft.com/office/2007/relationships/hdphoto" Target="../media/hdphoto25.wdp"/><Relationship Id="rId12"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52.png"/><Relationship Id="rId11" Type="http://schemas.microsoft.com/office/2007/relationships/hdphoto" Target="../media/hdphoto27.wdp"/><Relationship Id="rId5" Type="http://schemas.microsoft.com/office/2007/relationships/hdphoto" Target="../media/hdphoto24.wdp"/><Relationship Id="rId10" Type="http://schemas.openxmlformats.org/officeDocument/2006/relationships/image" Target="../media/image54.png"/><Relationship Id="rId4" Type="http://schemas.openxmlformats.org/officeDocument/2006/relationships/image" Target="../media/image51.png"/><Relationship Id="rId9" Type="http://schemas.microsoft.com/office/2007/relationships/hdphoto" Target="../media/hdphoto26.wdp"/></Relationships>
</file>

<file path=ppt/slides/_rels/slide24.xml.rels><?xml version="1.0" encoding="UTF-8" standalone="yes"?>
<Relationships xmlns="http://schemas.openxmlformats.org/package/2006/relationships"><Relationship Id="rId8" Type="http://schemas.openxmlformats.org/officeDocument/2006/relationships/image" Target="../media/image59.png"/><Relationship Id="rId13" Type="http://schemas.microsoft.com/office/2007/relationships/hdphoto" Target="../media/hdphoto34.wdp"/><Relationship Id="rId3" Type="http://schemas.microsoft.com/office/2007/relationships/hdphoto" Target="../media/hdphoto29.wdp"/><Relationship Id="rId7" Type="http://schemas.microsoft.com/office/2007/relationships/hdphoto" Target="../media/hdphoto31.wdp"/><Relationship Id="rId12"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1.xml"/><Relationship Id="rId6" Type="http://schemas.openxmlformats.org/officeDocument/2006/relationships/image" Target="../media/image58.png"/><Relationship Id="rId11" Type="http://schemas.microsoft.com/office/2007/relationships/hdphoto" Target="../media/hdphoto33.wdp"/><Relationship Id="rId5" Type="http://schemas.microsoft.com/office/2007/relationships/hdphoto" Target="../media/hdphoto30.wdp"/><Relationship Id="rId10" Type="http://schemas.openxmlformats.org/officeDocument/2006/relationships/image" Target="../media/image60.png"/><Relationship Id="rId4" Type="http://schemas.openxmlformats.org/officeDocument/2006/relationships/image" Target="../media/image57.png"/><Relationship Id="rId9" Type="http://schemas.microsoft.com/office/2007/relationships/hdphoto" Target="../media/hdphoto32.wdp"/></Relationships>
</file>

<file path=ppt/slides/_rels/slide25.xml.rels><?xml version="1.0" encoding="UTF-8" standalone="yes"?>
<Relationships xmlns="http://schemas.openxmlformats.org/package/2006/relationships"><Relationship Id="rId8" Type="http://schemas.openxmlformats.org/officeDocument/2006/relationships/image" Target="../media/image65.png"/><Relationship Id="rId13" Type="http://schemas.microsoft.com/office/2007/relationships/hdphoto" Target="../media/hdphoto40.wdp"/><Relationship Id="rId3" Type="http://schemas.microsoft.com/office/2007/relationships/hdphoto" Target="../media/hdphoto35.wdp"/><Relationship Id="rId7" Type="http://schemas.microsoft.com/office/2007/relationships/hdphoto" Target="../media/hdphoto37.wdp"/><Relationship Id="rId12"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1.xml"/><Relationship Id="rId6" Type="http://schemas.openxmlformats.org/officeDocument/2006/relationships/image" Target="../media/image64.png"/><Relationship Id="rId11" Type="http://schemas.microsoft.com/office/2007/relationships/hdphoto" Target="../media/hdphoto39.wdp"/><Relationship Id="rId5" Type="http://schemas.microsoft.com/office/2007/relationships/hdphoto" Target="../media/hdphoto36.wdp"/><Relationship Id="rId10" Type="http://schemas.openxmlformats.org/officeDocument/2006/relationships/image" Target="../media/image66.png"/><Relationship Id="rId4" Type="http://schemas.openxmlformats.org/officeDocument/2006/relationships/image" Target="../media/image63.png"/><Relationship Id="rId9" Type="http://schemas.microsoft.com/office/2007/relationships/hdphoto" Target="../media/hdphoto38.wdp"/></Relationships>
</file>

<file path=ppt/slides/_rels/slide2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 Id="rId4" Type="http://schemas.openxmlformats.org/officeDocument/2006/relationships/image" Target="../media/image70.jpeg"/></Relationships>
</file>

<file path=ppt/slides/_rels/slide2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2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 Id="rId4" Type="http://schemas.openxmlformats.org/officeDocument/2006/relationships/image" Target="../media/image76.jpeg"/></Relationships>
</file>

<file path=ppt/slides/_rels/slide29.xml.rels><?xml version="1.0" encoding="UTF-8" standalone="yes"?>
<Relationships xmlns="http://schemas.openxmlformats.org/package/2006/relationships"><Relationship Id="rId8" Type="http://schemas.openxmlformats.org/officeDocument/2006/relationships/image" Target="../media/image80.png"/><Relationship Id="rId13" Type="http://schemas.microsoft.com/office/2007/relationships/hdphoto" Target="../media/hdphoto46.wdp"/><Relationship Id="rId3" Type="http://schemas.microsoft.com/office/2007/relationships/hdphoto" Target="../media/hdphoto41.wdp"/><Relationship Id="rId7" Type="http://schemas.microsoft.com/office/2007/relationships/hdphoto" Target="../media/hdphoto43.wdp"/><Relationship Id="rId12" Type="http://schemas.openxmlformats.org/officeDocument/2006/relationships/image" Target="../media/image82.png"/><Relationship Id="rId2" Type="http://schemas.openxmlformats.org/officeDocument/2006/relationships/image" Target="../media/image77.png"/><Relationship Id="rId1" Type="http://schemas.openxmlformats.org/officeDocument/2006/relationships/slideLayout" Target="../slideLayouts/slideLayout1.xml"/><Relationship Id="rId6" Type="http://schemas.openxmlformats.org/officeDocument/2006/relationships/image" Target="../media/image79.png"/><Relationship Id="rId11" Type="http://schemas.microsoft.com/office/2007/relationships/hdphoto" Target="../media/hdphoto45.wdp"/><Relationship Id="rId5" Type="http://schemas.microsoft.com/office/2007/relationships/hdphoto" Target="../media/hdphoto42.wdp"/><Relationship Id="rId10" Type="http://schemas.openxmlformats.org/officeDocument/2006/relationships/image" Target="../media/image81.png"/><Relationship Id="rId4" Type="http://schemas.openxmlformats.org/officeDocument/2006/relationships/image" Target="../media/image78.png"/><Relationship Id="rId9" Type="http://schemas.microsoft.com/office/2007/relationships/hdphoto" Target="../media/hdphoto44.wdp"/></Relationships>
</file>

<file path=ppt/slides/_rels/slide3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hyperlink" Target="http://www.youtube.com/watch?v=VYnv7ZOF98Q"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5 Imagen" descr="daylight-savings-time-facts-fall-2012_60777_600x450.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graphicFrame>
        <p:nvGraphicFramePr>
          <p:cNvPr id="8" name="7 Diagrama"/>
          <p:cNvGraphicFramePr/>
          <p:nvPr/>
        </p:nvGraphicFramePr>
        <p:xfrm>
          <a:off x="5643570" y="3500438"/>
          <a:ext cx="3500430" cy="3357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3 Grupo"/>
          <p:cNvGrpSpPr/>
          <p:nvPr/>
        </p:nvGrpSpPr>
        <p:grpSpPr>
          <a:xfrm>
            <a:off x="4643438" y="6357958"/>
            <a:ext cx="2071702" cy="500042"/>
            <a:chOff x="0" y="714386"/>
            <a:chExt cx="1942738" cy="1942738"/>
          </a:xfrm>
        </p:grpSpPr>
        <p:sp>
          <p:nvSpPr>
            <p:cNvPr id="5" name="4 Elipse"/>
            <p:cNvSpPr/>
            <p:nvPr/>
          </p:nvSpPr>
          <p:spPr>
            <a:xfrm>
              <a:off x="0" y="714386"/>
              <a:ext cx="1942738" cy="1942738"/>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endParaRPr lang="ca-ES"/>
            </a:p>
          </p:txBody>
        </p:sp>
        <p:sp>
          <p:nvSpPr>
            <p:cNvPr id="6" name="Elipse 4"/>
            <p:cNvSpPr/>
            <p:nvPr/>
          </p:nvSpPr>
          <p:spPr>
            <a:xfrm>
              <a:off x="190964" y="1400004"/>
              <a:ext cx="1645606" cy="714379"/>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0" tIns="0" rIns="0" bIns="0" numCol="1" spcCol="1270" anchor="ctr" anchorCtr="0">
              <a:noAutofit/>
            </a:bodyPr>
            <a:lstStyle/>
            <a:p>
              <a:pPr lvl="0" algn="ctr" defTabSz="1555750">
                <a:lnSpc>
                  <a:spcPct val="90000"/>
                </a:lnSpc>
                <a:spcAft>
                  <a:spcPct val="35000"/>
                </a:spcAft>
              </a:pPr>
              <a:r>
                <a:rPr lang="ca-ES" sz="1600" b="1" dirty="0"/>
                <a:t>© 2015 Pere Garcia</a:t>
              </a:r>
              <a:endParaRPr lang="it-IT" sz="1600" b="1" kern="1200" noProof="0" dirty="0">
                <a:solidFill>
                  <a:schemeClr val="accent3">
                    <a:lumMod val="20000"/>
                    <a:lumOff val="80000"/>
                  </a:schemeClr>
                </a:solidFill>
              </a:endParaRPr>
            </a:p>
          </p:txBody>
        </p:sp>
      </p:grpSp>
    </p:spTree>
  </p:cSld>
  <p:clrMapOvr>
    <a:masterClrMapping/>
  </p:clrMapOvr>
  <p:transition advClick="0">
    <p:zo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0" y="0"/>
            <a:ext cx="7215206" cy="1446550"/>
          </a:xfrm>
          <a:prstGeom prst="rect">
            <a:avLst/>
          </a:prstGeom>
          <a:noFill/>
        </p:spPr>
        <p:txBody>
          <a:bodyPr wrap="square">
            <a:spAutoFit/>
          </a:bodyPr>
          <a:lstStyle/>
          <a:p>
            <a:pPr algn="ctr" fontAlgn="auto">
              <a:spcBef>
                <a:spcPts val="0"/>
              </a:spcBef>
              <a:spcAft>
                <a:spcPts val="0"/>
              </a:spcAft>
              <a:defRPr/>
            </a:pPr>
            <a:r>
              <a:rPr lang="it-IT" sz="4400" b="1" dirty="0">
                <a:solidFill>
                  <a:schemeClr val="accent2">
                    <a:lumMod val="75000"/>
                  </a:schemeClr>
                </a:solidFill>
                <a:latin typeface="+mn-lt"/>
                <a:cs typeface="+mn-cs"/>
              </a:rPr>
              <a:t>Computo orario romano e altomedievale</a:t>
            </a:r>
          </a:p>
        </p:txBody>
      </p:sp>
      <p:pic>
        <p:nvPicPr>
          <p:cNvPr id="3075" name="Picture 4" descr="Meridiana Augusto ricostruzione"/>
          <p:cNvPicPr>
            <a:picLocks noChangeAspect="1" noChangeArrowheads="1"/>
          </p:cNvPicPr>
          <p:nvPr/>
        </p:nvPicPr>
        <p:blipFill>
          <a:blip r:embed="rId2" cstate="print"/>
          <a:srcRect/>
          <a:stretch>
            <a:fillRect/>
          </a:stretch>
        </p:blipFill>
        <p:spPr bwMode="auto">
          <a:xfrm>
            <a:off x="142844" y="4214818"/>
            <a:ext cx="4058246" cy="2500330"/>
          </a:xfrm>
          <a:prstGeom prst="rect">
            <a:avLst/>
          </a:prstGeom>
          <a:noFill/>
          <a:ln w="9525">
            <a:noFill/>
            <a:miter lim="800000"/>
            <a:headEnd/>
            <a:tailEnd/>
          </a:ln>
        </p:spPr>
      </p:pic>
      <p:pic>
        <p:nvPicPr>
          <p:cNvPr id="3076" name="Picture 11"/>
          <p:cNvPicPr>
            <a:picLocks noChangeAspect="1" noChangeArrowheads="1"/>
          </p:cNvPicPr>
          <p:nvPr/>
        </p:nvPicPr>
        <p:blipFill>
          <a:blip r:embed="rId3" cstate="print"/>
          <a:srcRect/>
          <a:stretch>
            <a:fillRect/>
          </a:stretch>
        </p:blipFill>
        <p:spPr bwMode="auto">
          <a:xfrm>
            <a:off x="7304369" y="0"/>
            <a:ext cx="1839631" cy="2357454"/>
          </a:xfrm>
          <a:prstGeom prst="rect">
            <a:avLst/>
          </a:prstGeom>
          <a:noFill/>
          <a:ln w="9525">
            <a:noFill/>
            <a:miter lim="800000"/>
            <a:headEnd/>
            <a:tailEnd/>
          </a:ln>
        </p:spPr>
      </p:pic>
      <p:sp>
        <p:nvSpPr>
          <p:cNvPr id="3077" name="8 Rectángulo"/>
          <p:cNvSpPr>
            <a:spLocks noChangeArrowheads="1"/>
          </p:cNvSpPr>
          <p:nvPr/>
        </p:nvSpPr>
        <p:spPr bwMode="auto">
          <a:xfrm>
            <a:off x="214282" y="1428736"/>
            <a:ext cx="8786874" cy="2769989"/>
          </a:xfrm>
          <a:prstGeom prst="rect">
            <a:avLst/>
          </a:prstGeom>
          <a:noFill/>
          <a:ln w="9525">
            <a:noFill/>
            <a:miter lim="800000"/>
            <a:headEnd/>
            <a:tailEnd/>
          </a:ln>
        </p:spPr>
        <p:txBody>
          <a:bodyPr wrap="square">
            <a:spAutoFit/>
          </a:bodyPr>
          <a:lstStyle/>
          <a:p>
            <a:pPr algn="just">
              <a:spcAft>
                <a:spcPts val="1200"/>
              </a:spcAft>
              <a:buClr>
                <a:srgbClr val="000099"/>
              </a:buClr>
              <a:buFont typeface="Wingdings" pitchFamily="2" charset="2"/>
              <a:buChar char="§"/>
            </a:pPr>
            <a:r>
              <a:rPr lang="it-IT" sz="2400" b="1" dirty="0">
                <a:latin typeface="Calibri" pitchFamily="34" charset="0"/>
              </a:rPr>
              <a:t> Tempo misurato da orologi solari. </a:t>
            </a:r>
          </a:p>
          <a:p>
            <a:pPr algn="just">
              <a:spcAft>
                <a:spcPts val="1200"/>
              </a:spcAft>
              <a:buClr>
                <a:srgbClr val="000099"/>
              </a:buClr>
              <a:buFont typeface="Wingdings" pitchFamily="2" charset="2"/>
              <a:buChar char="§"/>
            </a:pPr>
            <a:r>
              <a:rPr lang="it-IT" sz="2400" b="1" dirty="0">
                <a:latin typeface="Calibri" pitchFamily="34" charset="0"/>
              </a:rPr>
              <a:t> Il tempo era diviso in 12 ore di luce e 12 di notte.</a:t>
            </a:r>
          </a:p>
          <a:p>
            <a:pPr marL="180975" indent="-180975" algn="just">
              <a:spcAft>
                <a:spcPts val="1200"/>
              </a:spcAft>
              <a:buClr>
                <a:srgbClr val="000099"/>
              </a:buClr>
              <a:buFont typeface="Wingdings" pitchFamily="2" charset="2"/>
              <a:buChar char="§"/>
            </a:pPr>
            <a:r>
              <a:rPr lang="it-IT" sz="2400" b="1" dirty="0">
                <a:solidFill>
                  <a:srgbClr val="000099"/>
                </a:solidFill>
                <a:latin typeface="Calibri" pitchFamily="34" charset="0"/>
              </a:rPr>
              <a:t> </a:t>
            </a:r>
            <a:r>
              <a:rPr lang="it-IT" sz="2400" b="1" dirty="0">
                <a:latin typeface="Calibri" pitchFamily="34" charset="0"/>
              </a:rPr>
              <a:t>La giornata di luce cominciava all’alba e terminava al tramonto, il resto apparteneva alla notte.</a:t>
            </a:r>
          </a:p>
          <a:p>
            <a:pPr marL="180975" indent="-180975" algn="just">
              <a:spcAft>
                <a:spcPts val="1200"/>
              </a:spcAft>
              <a:buClr>
                <a:srgbClr val="000099"/>
              </a:buClr>
              <a:buFont typeface="Wingdings" pitchFamily="2" charset="2"/>
              <a:buChar char="§"/>
            </a:pPr>
            <a:r>
              <a:rPr lang="it-IT" sz="2400" b="1" dirty="0">
                <a:solidFill>
                  <a:srgbClr val="000099"/>
                </a:solidFill>
                <a:latin typeface="Calibri" pitchFamily="34" charset="0"/>
              </a:rPr>
              <a:t> </a:t>
            </a:r>
            <a:r>
              <a:rPr lang="it-IT" sz="2400" b="1" dirty="0">
                <a:latin typeface="Calibri" pitchFamily="34" charset="0"/>
              </a:rPr>
              <a:t>Le ore erano ineguali, cioè le ore diurne erano più lunghe d’estate, brevi d’inverno e di durata media nei due equinozi.</a:t>
            </a:r>
          </a:p>
        </p:txBody>
      </p:sp>
      <p:sp>
        <p:nvSpPr>
          <p:cNvPr id="8" name="8 Rectángulo"/>
          <p:cNvSpPr>
            <a:spLocks noChangeArrowheads="1"/>
          </p:cNvSpPr>
          <p:nvPr/>
        </p:nvSpPr>
        <p:spPr bwMode="auto">
          <a:xfrm>
            <a:off x="4214810" y="4714884"/>
            <a:ext cx="4786346" cy="830997"/>
          </a:xfrm>
          <a:prstGeom prst="rect">
            <a:avLst/>
          </a:prstGeom>
          <a:noFill/>
          <a:ln w="9525">
            <a:noFill/>
            <a:miter lim="800000"/>
            <a:headEnd/>
            <a:tailEnd/>
          </a:ln>
        </p:spPr>
        <p:txBody>
          <a:bodyPr wrap="square">
            <a:spAutoFit/>
          </a:bodyPr>
          <a:lstStyle/>
          <a:p>
            <a:pPr algn="just">
              <a:spcAft>
                <a:spcPts val="1200"/>
              </a:spcAft>
              <a:buClr>
                <a:srgbClr val="000099"/>
              </a:buClr>
              <a:buFont typeface="Wingdings" pitchFamily="2" charset="2"/>
              <a:buChar char="§"/>
            </a:pPr>
            <a:r>
              <a:rPr lang="it-IT" sz="2400" b="1" dirty="0">
                <a:latin typeface="Calibri" pitchFamily="34" charset="0"/>
              </a:rPr>
              <a:t>La durata del giorno e della notte variava anche in base alla latitudine.</a:t>
            </a:r>
          </a:p>
        </p:txBody>
      </p:sp>
    </p:spTree>
  </p:cSld>
  <p:clrMapOvr>
    <a:masterClrMapping/>
  </p:clrMapOvr>
  <p:transition advClick="0">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0" y="0"/>
            <a:ext cx="6572250" cy="1446213"/>
          </a:xfrm>
          <a:prstGeom prst="rect">
            <a:avLst/>
          </a:prstGeom>
          <a:noFill/>
        </p:spPr>
        <p:txBody>
          <a:bodyPr>
            <a:spAutoFit/>
          </a:bodyPr>
          <a:lstStyle/>
          <a:p>
            <a:pPr algn="ctr" fontAlgn="auto">
              <a:spcBef>
                <a:spcPts val="0"/>
              </a:spcBef>
              <a:spcAft>
                <a:spcPts val="0"/>
              </a:spcAft>
              <a:defRPr/>
            </a:pPr>
            <a:r>
              <a:rPr lang="it-IT" sz="4400" b="1" dirty="0">
                <a:solidFill>
                  <a:schemeClr val="accent2">
                    <a:lumMod val="75000"/>
                  </a:schemeClr>
                </a:solidFill>
                <a:latin typeface="+mn-lt"/>
                <a:cs typeface="+mn-cs"/>
              </a:rPr>
              <a:t>Orologio medievale da campanile</a:t>
            </a:r>
          </a:p>
        </p:txBody>
      </p:sp>
      <p:sp>
        <p:nvSpPr>
          <p:cNvPr id="4099" name="8 Rectángulo"/>
          <p:cNvSpPr>
            <a:spLocks noChangeArrowheads="1"/>
          </p:cNvSpPr>
          <p:nvPr/>
        </p:nvSpPr>
        <p:spPr bwMode="auto">
          <a:xfrm>
            <a:off x="142875" y="1571625"/>
            <a:ext cx="6072188" cy="3108543"/>
          </a:xfrm>
          <a:prstGeom prst="rect">
            <a:avLst/>
          </a:prstGeom>
          <a:noFill/>
          <a:ln w="9525">
            <a:noFill/>
            <a:miter lim="800000"/>
            <a:headEnd/>
            <a:tailEnd/>
          </a:ln>
        </p:spPr>
        <p:txBody>
          <a:bodyPr>
            <a:spAutoFit/>
          </a:bodyPr>
          <a:lstStyle/>
          <a:p>
            <a:pPr algn="just">
              <a:spcAft>
                <a:spcPts val="2400"/>
              </a:spcAft>
              <a:buClr>
                <a:srgbClr val="000099"/>
              </a:buClr>
              <a:buFont typeface="Wingdings" pitchFamily="2" charset="2"/>
              <a:buChar char="§"/>
            </a:pPr>
            <a:r>
              <a:rPr lang="it-IT" sz="2000" b="1" dirty="0">
                <a:solidFill>
                  <a:srgbClr val="000099"/>
                </a:solidFill>
                <a:latin typeface="Calibri" pitchFamily="34" charset="0"/>
              </a:rPr>
              <a:t> </a:t>
            </a:r>
            <a:r>
              <a:rPr lang="it-IT" sz="2200" b="1" dirty="0">
                <a:latin typeface="Calibri" pitchFamily="34" charset="0"/>
              </a:rPr>
              <a:t>Nel Medioevo, per esigenze tecniche legate alla costruzione degli orologi meccanici, il giorno civile venne progressivamente suddiviso in 24 ore uguali di 60 minuti, dette ore uguali o ore equinoziali, perché corrispondenti alla ventiquattresima parte del giorno agli equinozi.</a:t>
            </a:r>
          </a:p>
          <a:p>
            <a:pPr algn="just">
              <a:spcAft>
                <a:spcPts val="2400"/>
              </a:spcAft>
              <a:buClr>
                <a:srgbClr val="000099"/>
              </a:buClr>
              <a:buFont typeface="Wingdings" pitchFamily="2" charset="2"/>
              <a:buChar char="§"/>
            </a:pPr>
            <a:r>
              <a:rPr lang="it-IT" sz="2200" b="1" dirty="0">
                <a:solidFill>
                  <a:srgbClr val="000099"/>
                </a:solidFill>
                <a:latin typeface="Calibri" pitchFamily="34" charset="0"/>
              </a:rPr>
              <a:t> </a:t>
            </a:r>
            <a:r>
              <a:rPr lang="it-IT" sz="2200" b="1" dirty="0">
                <a:latin typeface="Calibri" pitchFamily="34" charset="0"/>
              </a:rPr>
              <a:t>Le ore italiche erano </a:t>
            </a:r>
            <a:r>
              <a:rPr lang="it-IT" sz="2200" b="1" i="1" dirty="0">
                <a:latin typeface="Calibri" pitchFamily="34" charset="0"/>
              </a:rPr>
              <a:t>ore equinoziali </a:t>
            </a:r>
            <a:r>
              <a:rPr lang="it-IT" sz="2200" b="1" dirty="0">
                <a:latin typeface="Calibri" pitchFamily="34" charset="0"/>
              </a:rPr>
              <a:t>il cui conteggio iniziava al tramonto di ciascun giorno.</a:t>
            </a:r>
          </a:p>
        </p:txBody>
      </p:sp>
      <p:pic>
        <p:nvPicPr>
          <p:cNvPr id="4100" name="Picture 2"/>
          <p:cNvPicPr>
            <a:picLocks noChangeAspect="1" noChangeArrowheads="1"/>
          </p:cNvPicPr>
          <p:nvPr/>
        </p:nvPicPr>
        <p:blipFill>
          <a:blip r:embed="rId2" cstate="print"/>
          <a:srcRect/>
          <a:stretch>
            <a:fillRect/>
          </a:stretch>
        </p:blipFill>
        <p:spPr bwMode="auto">
          <a:xfrm>
            <a:off x="6357938" y="0"/>
            <a:ext cx="2786062" cy="3746500"/>
          </a:xfrm>
          <a:prstGeom prst="rect">
            <a:avLst/>
          </a:prstGeom>
          <a:noFill/>
          <a:ln w="9525">
            <a:noFill/>
            <a:miter lim="800000"/>
            <a:headEnd/>
            <a:tailEnd/>
          </a:ln>
        </p:spPr>
      </p:pic>
      <p:sp>
        <p:nvSpPr>
          <p:cNvPr id="4101" name="5 Rectángulo"/>
          <p:cNvSpPr>
            <a:spLocks noChangeArrowheads="1"/>
          </p:cNvSpPr>
          <p:nvPr/>
        </p:nvSpPr>
        <p:spPr bwMode="auto">
          <a:xfrm>
            <a:off x="6286500" y="3714750"/>
            <a:ext cx="2857500" cy="430213"/>
          </a:xfrm>
          <a:prstGeom prst="rect">
            <a:avLst/>
          </a:prstGeom>
          <a:noFill/>
          <a:ln w="9525">
            <a:noFill/>
            <a:miter lim="800000"/>
            <a:headEnd/>
            <a:tailEnd/>
          </a:ln>
        </p:spPr>
        <p:txBody>
          <a:bodyPr>
            <a:spAutoFit/>
          </a:bodyPr>
          <a:lstStyle/>
          <a:p>
            <a:pPr algn="ctr"/>
            <a:r>
              <a:rPr lang="it-IT" sz="1100" i="1"/>
              <a:t>Campanile di San Lorenzo fuori le Mura</a:t>
            </a:r>
          </a:p>
          <a:p>
            <a:pPr algn="ctr"/>
            <a:r>
              <a:rPr lang="it-IT" sz="1100" i="1"/>
              <a:t>Roma</a:t>
            </a:r>
            <a:endParaRPr lang="ca-ES" sz="1100"/>
          </a:p>
        </p:txBody>
      </p:sp>
      <p:sp>
        <p:nvSpPr>
          <p:cNvPr id="4102" name="8 Rectángulo"/>
          <p:cNvSpPr>
            <a:spLocks noChangeArrowheads="1"/>
          </p:cNvSpPr>
          <p:nvPr/>
        </p:nvSpPr>
        <p:spPr bwMode="auto">
          <a:xfrm>
            <a:off x="142875" y="4805580"/>
            <a:ext cx="8858250" cy="1785104"/>
          </a:xfrm>
          <a:prstGeom prst="rect">
            <a:avLst/>
          </a:prstGeom>
          <a:noFill/>
          <a:ln w="9525">
            <a:noFill/>
            <a:miter lim="800000"/>
            <a:headEnd/>
            <a:tailEnd/>
          </a:ln>
        </p:spPr>
        <p:txBody>
          <a:bodyPr>
            <a:spAutoFit/>
          </a:bodyPr>
          <a:lstStyle/>
          <a:p>
            <a:pPr algn="just">
              <a:spcAft>
                <a:spcPts val="1200"/>
              </a:spcAft>
              <a:buClr>
                <a:srgbClr val="000099"/>
              </a:buClr>
              <a:buFont typeface="Wingdings" pitchFamily="2" charset="2"/>
              <a:buChar char="§"/>
            </a:pPr>
            <a:r>
              <a:rPr lang="it-IT" sz="2000" b="1" dirty="0">
                <a:solidFill>
                  <a:srgbClr val="000099"/>
                </a:solidFill>
                <a:latin typeface="Calibri" pitchFamily="34" charset="0"/>
              </a:rPr>
              <a:t> </a:t>
            </a:r>
            <a:r>
              <a:rPr lang="it-IT" sz="2200" b="1" dirty="0">
                <a:latin typeface="Calibri" pitchFamily="34" charset="0"/>
              </a:rPr>
              <a:t>Parallelamente alle ore italiche, in gran parte del resto d’Europa il ciclo delle 24 ore veniva suddiviso, come ai giorni nostri, in due gruppi di 12 ore, denominate ore antimeridiane e ore pomeridiane, facendo ripartire il conteggio da mezzanotte e da mezzogiorno. In Italia questo metodo prese il nome di ora oltramontana, detta anche francese o tedesca.</a:t>
            </a:r>
          </a:p>
        </p:txBody>
      </p:sp>
    </p:spTree>
  </p:cSld>
  <p:clrMapOvr>
    <a:masterClrMapping/>
  </p:clrMapOvr>
  <p:transition advClick="0">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500063" y="0"/>
            <a:ext cx="8001000"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Meccanismo dell’orologio </a:t>
            </a:r>
          </a:p>
        </p:txBody>
      </p:sp>
      <p:sp>
        <p:nvSpPr>
          <p:cNvPr id="5123" name="3 CuadroTexto"/>
          <p:cNvSpPr txBox="1">
            <a:spLocks noChangeArrowheads="1"/>
          </p:cNvSpPr>
          <p:nvPr/>
        </p:nvSpPr>
        <p:spPr bwMode="auto">
          <a:xfrm>
            <a:off x="142875" y="928688"/>
            <a:ext cx="6000750" cy="1384995"/>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2000" b="1" dirty="0">
                <a:solidFill>
                  <a:srgbClr val="000099"/>
                </a:solidFill>
                <a:latin typeface="Calibri" pitchFamily="34" charset="0"/>
              </a:rPr>
              <a:t> Prima</a:t>
            </a:r>
          </a:p>
          <a:p>
            <a:pPr algn="just">
              <a:buClr>
                <a:srgbClr val="000099"/>
              </a:buClr>
            </a:pPr>
            <a:r>
              <a:rPr lang="it-IT" sz="1600" dirty="0"/>
              <a:t>Negli antichi orologi meccanici a pendolo, la forza motrice era fornita dai pesi. Il movimento del pendolo richiedeva poca energia, mentre l’azionamento dei martelli per battere le campane assorbiva la maggior parte dell’energia disponibile.</a:t>
            </a:r>
            <a:endParaRPr lang="ca-ES" sz="1600" dirty="0">
              <a:solidFill>
                <a:srgbClr val="000099"/>
              </a:solidFill>
              <a:latin typeface="Calibri" pitchFamily="34" charset="0"/>
            </a:endParaRPr>
          </a:p>
        </p:txBody>
      </p:sp>
      <p:pic>
        <p:nvPicPr>
          <p:cNvPr id="5124" name="3 Imagen" descr="13423511.jpg"/>
          <p:cNvPicPr>
            <a:picLocks noChangeAspect="1"/>
          </p:cNvPicPr>
          <p:nvPr/>
        </p:nvPicPr>
        <p:blipFill>
          <a:blip r:embed="rId2" cstate="print"/>
          <a:srcRect/>
          <a:stretch>
            <a:fillRect/>
          </a:stretch>
        </p:blipFill>
        <p:spPr bwMode="auto">
          <a:xfrm>
            <a:off x="6429375" y="1000125"/>
            <a:ext cx="2519363" cy="1763713"/>
          </a:xfrm>
          <a:prstGeom prst="rect">
            <a:avLst/>
          </a:prstGeom>
          <a:noFill/>
          <a:ln w="9525">
            <a:noFill/>
            <a:miter lim="800000"/>
            <a:headEnd/>
            <a:tailEnd/>
          </a:ln>
        </p:spPr>
      </p:pic>
      <p:pic>
        <p:nvPicPr>
          <p:cNvPr id="5125" name="Picture 7"/>
          <p:cNvPicPr>
            <a:picLocks noChangeAspect="1" noChangeArrowheads="1"/>
          </p:cNvPicPr>
          <p:nvPr/>
        </p:nvPicPr>
        <p:blipFill>
          <a:blip r:embed="rId3" cstate="print"/>
          <a:srcRect/>
          <a:stretch>
            <a:fillRect/>
          </a:stretch>
        </p:blipFill>
        <p:spPr bwMode="auto">
          <a:xfrm>
            <a:off x="6429375" y="3000375"/>
            <a:ext cx="2519363" cy="3200400"/>
          </a:xfrm>
          <a:prstGeom prst="rect">
            <a:avLst/>
          </a:prstGeom>
          <a:noFill/>
          <a:ln w="9525">
            <a:noFill/>
            <a:miter lim="800000"/>
            <a:headEnd/>
            <a:tailEnd/>
          </a:ln>
        </p:spPr>
      </p:pic>
      <p:sp>
        <p:nvSpPr>
          <p:cNvPr id="5126" name="3 CuadroTexto"/>
          <p:cNvSpPr txBox="1">
            <a:spLocks noChangeArrowheads="1"/>
          </p:cNvSpPr>
          <p:nvPr/>
        </p:nvSpPr>
        <p:spPr bwMode="auto">
          <a:xfrm>
            <a:off x="142875" y="2286000"/>
            <a:ext cx="6072188" cy="2531462"/>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2000" b="1" dirty="0">
                <a:solidFill>
                  <a:srgbClr val="000099"/>
                </a:solidFill>
                <a:latin typeface="Calibri" pitchFamily="34" charset="0"/>
              </a:rPr>
              <a:t> Oggi</a:t>
            </a:r>
          </a:p>
          <a:p>
            <a:pPr algn="just"/>
            <a:r>
              <a:rPr lang="it-IT" sz="1600" noProof="0" dirty="0"/>
              <a:t>L’ora esatta è determinata tramite GPS, grazie agli orologi atomici presenti a bordo dei satelliti. Le lancette del quadrante sono regolate da un computer e il loro movimento è comandato da motori elettrici. Lo stesso computer gestisce anche i rintocchi delle campane in base alle ore e ai quarti</a:t>
            </a:r>
            <a:r>
              <a:rPr lang="ca-ES" sz="1600" dirty="0"/>
              <a:t>.</a:t>
            </a:r>
          </a:p>
          <a:p>
            <a:pPr algn="just"/>
            <a:endParaRPr lang="ca-ES" sz="1050" dirty="0"/>
          </a:p>
          <a:p>
            <a:pPr algn="just"/>
            <a:r>
              <a:rPr lang="it-IT" sz="1600" noProof="0" dirty="0"/>
              <a:t>In questo modo si combinano tradizione e modernità, e non è più necessario caricare manualmente e periodicamente pesi molto pesanti.</a:t>
            </a:r>
          </a:p>
        </p:txBody>
      </p:sp>
      <p:pic>
        <p:nvPicPr>
          <p:cNvPr id="5127" name="Picture 2" descr="http://www.tcs.ch/assets/img/test-und-sicherheit/testberichte/navigationssysteme/weblication/wThumbnails/navigationssysteme-so-funktionniert-es_572_381.jpg"/>
          <p:cNvPicPr>
            <a:picLocks noChangeAspect="1" noChangeArrowheads="1"/>
          </p:cNvPicPr>
          <p:nvPr/>
        </p:nvPicPr>
        <p:blipFill>
          <a:blip r:embed="rId4" cstate="print"/>
          <a:srcRect/>
          <a:stretch>
            <a:fillRect/>
          </a:stretch>
        </p:blipFill>
        <p:spPr bwMode="auto">
          <a:xfrm>
            <a:off x="1979711" y="4748808"/>
            <a:ext cx="3020913" cy="2013942"/>
          </a:xfrm>
          <a:prstGeom prst="rect">
            <a:avLst/>
          </a:prstGeom>
          <a:noFill/>
          <a:ln w="9525">
            <a:noFill/>
            <a:miter lim="800000"/>
            <a:headEnd/>
            <a:tailEnd/>
          </a:ln>
        </p:spPr>
      </p:pic>
    </p:spTree>
  </p:cSld>
  <p:clrMapOvr>
    <a:masterClrMapping/>
  </p:clrMapOvr>
  <p:transition advClick="0">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0" y="0"/>
            <a:ext cx="6500813"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Orologio a pendolo</a:t>
            </a:r>
          </a:p>
        </p:txBody>
      </p:sp>
      <p:sp>
        <p:nvSpPr>
          <p:cNvPr id="6147" name="3 CuadroTexto"/>
          <p:cNvSpPr txBox="1">
            <a:spLocks noChangeArrowheads="1"/>
          </p:cNvSpPr>
          <p:nvPr/>
        </p:nvSpPr>
        <p:spPr bwMode="auto">
          <a:xfrm>
            <a:off x="142875" y="928688"/>
            <a:ext cx="4643438" cy="1077912"/>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1600" dirty="0"/>
              <a:t> La misurazione del tempo nell’orologio a pendolo si basa sulla regolarità dell’oscillazione di un pendolo meccanico, il cui periodo dipende principalmente dalla sua lunghezza.</a:t>
            </a:r>
          </a:p>
        </p:txBody>
      </p:sp>
      <p:pic>
        <p:nvPicPr>
          <p:cNvPr id="6148" name="Picture 5"/>
          <p:cNvPicPr>
            <a:picLocks noChangeAspect="1" noChangeArrowheads="1"/>
          </p:cNvPicPr>
          <p:nvPr/>
        </p:nvPicPr>
        <p:blipFill>
          <a:blip r:embed="rId2" cstate="print"/>
          <a:srcRect/>
          <a:stretch>
            <a:fillRect/>
          </a:stretch>
        </p:blipFill>
        <p:spPr bwMode="auto">
          <a:xfrm>
            <a:off x="4929188" y="1000125"/>
            <a:ext cx="1376362" cy="857250"/>
          </a:xfrm>
          <a:prstGeom prst="rect">
            <a:avLst/>
          </a:prstGeom>
          <a:noFill/>
          <a:ln w="3175">
            <a:solidFill>
              <a:schemeClr val="tx1"/>
            </a:solidFill>
            <a:miter lim="800000"/>
            <a:headEnd/>
            <a:tailEnd/>
          </a:ln>
        </p:spPr>
      </p:pic>
      <p:pic>
        <p:nvPicPr>
          <p:cNvPr id="6149" name="6 Imagen" descr="20070822klpingtcn_49_Ges_SCO.png"/>
          <p:cNvPicPr>
            <a:picLocks noChangeAspect="1"/>
          </p:cNvPicPr>
          <p:nvPr/>
        </p:nvPicPr>
        <p:blipFill>
          <a:blip r:embed="rId3" cstate="print"/>
          <a:srcRect/>
          <a:stretch>
            <a:fillRect/>
          </a:stretch>
        </p:blipFill>
        <p:spPr bwMode="auto">
          <a:xfrm>
            <a:off x="6000750" y="5175250"/>
            <a:ext cx="3143250" cy="1682750"/>
          </a:xfrm>
          <a:prstGeom prst="rect">
            <a:avLst/>
          </a:prstGeom>
          <a:noFill/>
          <a:ln w="3175">
            <a:solidFill>
              <a:schemeClr val="tx1"/>
            </a:solidFill>
            <a:miter lim="800000"/>
            <a:headEnd/>
            <a:tailEnd/>
          </a:ln>
        </p:spPr>
      </p:pic>
      <p:pic>
        <p:nvPicPr>
          <p:cNvPr id="6150" name="Picture 11"/>
          <p:cNvPicPr>
            <a:picLocks noChangeAspect="1" noChangeArrowheads="1"/>
          </p:cNvPicPr>
          <p:nvPr/>
        </p:nvPicPr>
        <p:blipFill>
          <a:blip r:embed="rId4" cstate="print"/>
          <a:srcRect/>
          <a:stretch>
            <a:fillRect/>
          </a:stretch>
        </p:blipFill>
        <p:spPr bwMode="auto">
          <a:xfrm>
            <a:off x="6429375" y="0"/>
            <a:ext cx="2692400" cy="5111750"/>
          </a:xfrm>
          <a:prstGeom prst="rect">
            <a:avLst/>
          </a:prstGeom>
          <a:noFill/>
          <a:ln w="3175">
            <a:solidFill>
              <a:schemeClr val="tx1"/>
            </a:solidFill>
            <a:miter lim="800000"/>
            <a:headEnd/>
            <a:tailEnd/>
          </a:ln>
        </p:spPr>
      </p:pic>
      <p:sp>
        <p:nvSpPr>
          <p:cNvPr id="6151" name="12 Rectángulo"/>
          <p:cNvSpPr>
            <a:spLocks noChangeArrowheads="1"/>
          </p:cNvSpPr>
          <p:nvPr/>
        </p:nvSpPr>
        <p:spPr bwMode="auto">
          <a:xfrm>
            <a:off x="142875" y="2214563"/>
            <a:ext cx="5000625" cy="1077218"/>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1600" dirty="0"/>
              <a:t> Il moto alternato del pendolo viene convertito in una rotazione regolare degli ingranaggi, opportunamente trasmessa e ridotta dal treno di ingranaggi, necessaria a muovere le lancette.</a:t>
            </a:r>
          </a:p>
        </p:txBody>
      </p:sp>
      <p:pic>
        <p:nvPicPr>
          <p:cNvPr id="6152" name="Picture 13" descr="http://www.baroque.it/images/cultura/orologi-antichi/scappamento_ancora.png">
            <a:hlinkClick r:id="rId5"/>
          </p:cNvPr>
          <p:cNvPicPr>
            <a:picLocks noChangeAspect="1" noChangeArrowheads="1"/>
          </p:cNvPicPr>
          <p:nvPr/>
        </p:nvPicPr>
        <p:blipFill>
          <a:blip r:embed="rId6" cstate="print"/>
          <a:srcRect/>
          <a:stretch>
            <a:fillRect/>
          </a:stretch>
        </p:blipFill>
        <p:spPr bwMode="auto">
          <a:xfrm>
            <a:off x="5286375" y="2071688"/>
            <a:ext cx="976313" cy="1171575"/>
          </a:xfrm>
          <a:prstGeom prst="rect">
            <a:avLst/>
          </a:prstGeom>
          <a:noFill/>
          <a:ln w="3175">
            <a:solidFill>
              <a:schemeClr val="tx1"/>
            </a:solidFill>
            <a:miter lim="800000"/>
            <a:headEnd/>
            <a:tailEnd/>
          </a:ln>
        </p:spPr>
      </p:pic>
      <p:sp>
        <p:nvSpPr>
          <p:cNvPr id="6153" name="14 Rectángulo"/>
          <p:cNvSpPr>
            <a:spLocks noChangeArrowheads="1"/>
          </p:cNvSpPr>
          <p:nvPr/>
        </p:nvSpPr>
        <p:spPr bwMode="auto">
          <a:xfrm>
            <a:off x="251520" y="3499744"/>
            <a:ext cx="5643562" cy="2800350"/>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1600" dirty="0"/>
              <a:t> Per fornire al pendolo l’energia necessaria a compensare le perdite dovute all’attrito, interviene lo </a:t>
            </a:r>
            <a:r>
              <a:rPr lang="it-IT" sz="1600" b="1" dirty="0"/>
              <a:t>scappamento</a:t>
            </a:r>
            <a:r>
              <a:rPr lang="it-IT" sz="1600" dirty="0"/>
              <a:t>, collegato al pendolo. La ruota dello scappamento è sottoposta a un momento torcente per mezzo di un peso sospeso a una corda. Così, quando il pendolo si trova a un’estremità del suo percorso, viene spinto nella direzione opposta e, contemporaneamente, la ruota dentata avanza di uno scatto. Una volta che il pendolo è giunto all’estremità opposta della traiettoria, il processo si inverte e la ruota avanza di un altro scatto. La sequenza si ripete finché la caduta del peso continua a fornire energia.</a:t>
            </a:r>
            <a:endParaRPr lang="ca-ES" sz="1600" dirty="0">
              <a:solidFill>
                <a:srgbClr val="000099"/>
              </a:solidFill>
              <a:latin typeface="Calibri" pitchFamily="34" charset="0"/>
            </a:endParaRPr>
          </a:p>
        </p:txBody>
      </p:sp>
    </p:spTree>
  </p:cSld>
  <p:clrMapOvr>
    <a:masterClrMapping/>
  </p:clrMapOvr>
  <p:transition advClick="0">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625" y="1"/>
            <a:ext cx="8286750" cy="830997"/>
          </a:xfrm>
          <a:prstGeom prst="rect">
            <a:avLst/>
          </a:prstGeom>
          <a:noFill/>
        </p:spPr>
        <p:txBody>
          <a:bodyPr wrap="square">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Ora italica</a:t>
            </a:r>
          </a:p>
        </p:txBody>
      </p:sp>
      <p:sp>
        <p:nvSpPr>
          <p:cNvPr id="7171" name="8 CuadroTexto"/>
          <p:cNvSpPr txBox="1">
            <a:spLocks noChangeArrowheads="1"/>
          </p:cNvSpPr>
          <p:nvPr/>
        </p:nvSpPr>
        <p:spPr bwMode="auto">
          <a:xfrm>
            <a:off x="31756" y="1018443"/>
            <a:ext cx="9001000" cy="1015663"/>
          </a:xfrm>
          <a:prstGeom prst="rect">
            <a:avLst/>
          </a:prstGeom>
          <a:noFill/>
          <a:ln w="9525">
            <a:noFill/>
            <a:miter lim="800000"/>
            <a:headEnd/>
            <a:tailEnd/>
          </a:ln>
        </p:spPr>
        <p:txBody>
          <a:bodyPr wrap="square">
            <a:spAutoFit/>
          </a:bodyPr>
          <a:lstStyle/>
          <a:p>
            <a:pPr marL="180975" indent="-180975" algn="just">
              <a:buFont typeface="Wingdings" pitchFamily="2" charset="2"/>
              <a:buChar char="§"/>
            </a:pPr>
            <a:r>
              <a:rPr lang="it-IT" sz="2000" b="1" dirty="0">
                <a:solidFill>
                  <a:srgbClr val="000099"/>
                </a:solidFill>
                <a:latin typeface="Calibri" pitchFamily="34" charset="0"/>
              </a:rPr>
              <a:t> </a:t>
            </a:r>
            <a:r>
              <a:rPr lang="it-IT" sz="2000" dirty="0">
                <a:latin typeface="Calibri" pitchFamily="34" charset="0"/>
              </a:rPr>
              <a:t>Nel sistema delle ore italiche, diffuso tra il XIII e il XVIII secolo, la misurazione del tempo iniziava non da mezzanotte, come avviene oggi, ma dal suono dell’Ave Maria della sera, alla fine del crepuscolo, cioè circa mezz’ora dopo il tramonto del sole.</a:t>
            </a:r>
            <a:endParaRPr lang="it-IT" sz="2400" dirty="0">
              <a:latin typeface="Calibri" pitchFamily="34" charset="0"/>
            </a:endParaRPr>
          </a:p>
        </p:txBody>
      </p:sp>
      <p:sp>
        <p:nvSpPr>
          <p:cNvPr id="7173" name="5 Rectángulo"/>
          <p:cNvSpPr>
            <a:spLocks noChangeArrowheads="1"/>
          </p:cNvSpPr>
          <p:nvPr/>
        </p:nvSpPr>
        <p:spPr bwMode="auto">
          <a:xfrm>
            <a:off x="5512179" y="6309320"/>
            <a:ext cx="3632354" cy="430887"/>
          </a:xfrm>
          <a:prstGeom prst="rect">
            <a:avLst/>
          </a:prstGeom>
          <a:noFill/>
          <a:ln w="9525">
            <a:noFill/>
            <a:miter lim="800000"/>
            <a:headEnd/>
            <a:tailEnd/>
          </a:ln>
        </p:spPr>
        <p:txBody>
          <a:bodyPr wrap="square">
            <a:spAutoFit/>
          </a:bodyPr>
          <a:lstStyle/>
          <a:p>
            <a:pPr algn="ctr"/>
            <a:r>
              <a:rPr lang="it-IT" sz="1100" i="1" dirty="0"/>
              <a:t>Meridiana solare</a:t>
            </a:r>
            <a:endParaRPr lang="it-IT" sz="1100" dirty="0"/>
          </a:p>
          <a:p>
            <a:pPr algn="ctr"/>
            <a:r>
              <a:rPr lang="it-IT" sz="1100" dirty="0"/>
              <a:t>Parco dei pianeti di Pecetto di Valenza</a:t>
            </a:r>
            <a:endParaRPr lang="ca-ES" sz="1100" dirty="0"/>
          </a:p>
        </p:txBody>
      </p:sp>
      <p:sp>
        <p:nvSpPr>
          <p:cNvPr id="7174" name="8 CuadroTexto"/>
          <p:cNvSpPr txBox="1">
            <a:spLocks noChangeArrowheads="1"/>
          </p:cNvSpPr>
          <p:nvPr/>
        </p:nvSpPr>
        <p:spPr bwMode="auto">
          <a:xfrm>
            <a:off x="35497" y="2277260"/>
            <a:ext cx="8822783" cy="1323439"/>
          </a:xfrm>
          <a:prstGeom prst="rect">
            <a:avLst/>
          </a:prstGeom>
          <a:noFill/>
          <a:ln w="9525">
            <a:noFill/>
            <a:miter lim="800000"/>
            <a:headEnd/>
            <a:tailEnd/>
          </a:ln>
        </p:spPr>
        <p:txBody>
          <a:bodyPr wrap="square">
            <a:spAutoFit/>
          </a:bodyPr>
          <a:lstStyle/>
          <a:p>
            <a:pPr marL="180975" indent="-180975" algn="just">
              <a:buFont typeface="Wingdings" pitchFamily="2" charset="2"/>
              <a:buChar char="§"/>
            </a:pPr>
            <a:r>
              <a:rPr lang="it-IT" sz="2000" dirty="0">
                <a:solidFill>
                  <a:srgbClr val="000099"/>
                </a:solidFill>
                <a:latin typeface="Calibri" pitchFamily="34" charset="0"/>
              </a:rPr>
              <a:t> </a:t>
            </a:r>
            <a:r>
              <a:rPr lang="it-IT" sz="2000" dirty="0">
                <a:latin typeface="Calibri" pitchFamily="34" charset="0"/>
              </a:rPr>
              <a:t>Alla sera, al tramonto o più precisamente al suono dell’Ave Maria, iniziava il conteggio delle ore, e la ventiquattresima ora si compiva alla sera del giorno successivo, secondo un’antica tradizione biblica. Con il tramonto finiva un giorno e ne iniziava un altro; la notte apparteneva interamente al giorno successivo.</a:t>
            </a:r>
          </a:p>
        </p:txBody>
      </p:sp>
      <p:pic>
        <p:nvPicPr>
          <p:cNvPr id="1026" name="Picture 2"/>
          <p:cNvPicPr>
            <a:picLocks noChangeAspect="1" noChangeArrowheads="1"/>
          </p:cNvPicPr>
          <p:nvPr/>
        </p:nvPicPr>
        <p:blipFill>
          <a:blip r:embed="rId2" cstate="print"/>
          <a:srcRect/>
          <a:stretch>
            <a:fillRect/>
          </a:stretch>
        </p:blipFill>
        <p:spPr bwMode="auto">
          <a:xfrm>
            <a:off x="5404144" y="3888077"/>
            <a:ext cx="3632353" cy="2333123"/>
          </a:xfrm>
          <a:prstGeom prst="rect">
            <a:avLst/>
          </a:prstGeom>
          <a:noFill/>
          <a:ln w="9525">
            <a:noFill/>
            <a:miter lim="800000"/>
            <a:headEnd/>
            <a:tailEnd/>
          </a:ln>
          <a:effectLst/>
        </p:spPr>
      </p:pic>
      <p:sp>
        <p:nvSpPr>
          <p:cNvPr id="8" name="8 CuadroTexto"/>
          <p:cNvSpPr txBox="1">
            <a:spLocks noChangeArrowheads="1"/>
          </p:cNvSpPr>
          <p:nvPr/>
        </p:nvSpPr>
        <p:spPr bwMode="auto">
          <a:xfrm>
            <a:off x="35497" y="4005064"/>
            <a:ext cx="5184575" cy="2554545"/>
          </a:xfrm>
          <a:prstGeom prst="rect">
            <a:avLst/>
          </a:prstGeom>
          <a:noFill/>
          <a:ln w="9525">
            <a:noFill/>
            <a:miter lim="800000"/>
            <a:headEnd/>
            <a:tailEnd/>
          </a:ln>
        </p:spPr>
        <p:txBody>
          <a:bodyPr wrap="square">
            <a:spAutoFit/>
          </a:bodyPr>
          <a:lstStyle/>
          <a:p>
            <a:pPr marL="180975" indent="-180975" algn="just">
              <a:buFont typeface="Wingdings" pitchFamily="2" charset="2"/>
              <a:buChar char="§"/>
            </a:pPr>
            <a:r>
              <a:rPr lang="it-IT" sz="2000" b="1" dirty="0">
                <a:solidFill>
                  <a:srgbClr val="000099"/>
                </a:solidFill>
                <a:latin typeface="Calibri" pitchFamily="34" charset="0"/>
              </a:rPr>
              <a:t> </a:t>
            </a:r>
            <a:r>
              <a:rPr lang="it-IT" sz="2000" dirty="0">
                <a:latin typeface="Calibri" pitchFamily="34" charset="0"/>
              </a:rPr>
              <a:t>L’ora italica si diffuse inizialmente soprattutto nello Stato Pontificio. Da qui si estese progressivamente a buona parte della Campania e a diverse aree dell’Italia centrale, come Toscana, Umbria e Marche. La denominazione stessa di “ora italica” contribuì probabilmente a consolidarne l’identificazione come sistema proprio della penisola.</a:t>
            </a:r>
          </a:p>
        </p:txBody>
      </p:sp>
    </p:spTree>
  </p:cSld>
  <p:clrMapOvr>
    <a:masterClrMapping/>
  </p:clrMapOvr>
  <p:transition advClick="0">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0" y="0"/>
            <a:ext cx="7286625"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Vantaggi dell’ora italica</a:t>
            </a:r>
          </a:p>
        </p:txBody>
      </p:sp>
      <p:sp>
        <p:nvSpPr>
          <p:cNvPr id="8195" name="3 CuadroTexto"/>
          <p:cNvSpPr txBox="1">
            <a:spLocks noChangeArrowheads="1"/>
          </p:cNvSpPr>
          <p:nvPr/>
        </p:nvSpPr>
        <p:spPr bwMode="auto">
          <a:xfrm>
            <a:off x="285750" y="2071688"/>
            <a:ext cx="8715375" cy="4540250"/>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2400" b="1" dirty="0">
                <a:solidFill>
                  <a:srgbClr val="000099"/>
                </a:solidFill>
                <a:latin typeface="Calibri" pitchFamily="34" charset="0"/>
              </a:rPr>
              <a:t> Nel 1806, un erudito romano scriveva in difesa di questo sistema:</a:t>
            </a:r>
            <a:endParaRPr lang="it-IT" sz="2000" b="1" dirty="0">
              <a:solidFill>
                <a:srgbClr val="000099"/>
              </a:solidFill>
              <a:latin typeface="Calibri" pitchFamily="34" charset="0"/>
            </a:endParaRPr>
          </a:p>
          <a:p>
            <a:pPr algn="just">
              <a:buClr>
                <a:srgbClr val="000099"/>
              </a:buClr>
            </a:pPr>
            <a:endParaRPr lang="it-IT" sz="1200" b="1" dirty="0">
              <a:solidFill>
                <a:srgbClr val="000099"/>
              </a:solidFill>
              <a:latin typeface="Calibri" pitchFamily="34" charset="0"/>
            </a:endParaRPr>
          </a:p>
          <a:p>
            <a:pPr algn="just">
              <a:buClr>
                <a:srgbClr val="000099"/>
              </a:buClr>
            </a:pPr>
            <a:r>
              <a:rPr lang="it-IT" sz="2300" b="1" dirty="0">
                <a:latin typeface="Calibri" pitchFamily="34" charset="0"/>
              </a:rPr>
              <a:t>“</a:t>
            </a:r>
            <a:r>
              <a:rPr lang="it-IT" sz="2300" b="1" i="1" dirty="0">
                <a:latin typeface="Calibri" pitchFamily="34" charset="0"/>
              </a:rPr>
              <a:t>La Natura medesima si è dichiarata in favore del Sistema Italiano, che mette il fine di un giorno, e ‘l principio di un’altro, al tramontare del Sole </a:t>
            </a:r>
            <a:r>
              <a:rPr lang="it-IT" sz="2300" b="1" dirty="0">
                <a:latin typeface="Calibri" pitchFamily="34" charset="0"/>
              </a:rPr>
              <a:t>[...]</a:t>
            </a:r>
            <a:r>
              <a:rPr lang="it-IT" sz="2300" b="1" i="1" dirty="0">
                <a:latin typeface="Calibri" pitchFamily="34" charset="0"/>
              </a:rPr>
              <a:t>, punto di divisione fra la Luce e le Tenebre</a:t>
            </a:r>
            <a:r>
              <a:rPr lang="it-IT" sz="2300" b="1" dirty="0">
                <a:latin typeface="Calibri" pitchFamily="34" charset="0"/>
              </a:rPr>
              <a:t>”</a:t>
            </a:r>
            <a:r>
              <a:rPr lang="it-IT" sz="2300" b="1" i="1" dirty="0">
                <a:latin typeface="Calibri" pitchFamily="34" charset="0"/>
              </a:rPr>
              <a:t> </a:t>
            </a:r>
            <a:endParaRPr lang="ca-ES" sz="2300" i="1" dirty="0">
              <a:latin typeface="Calibri" pitchFamily="34" charset="0"/>
            </a:endParaRPr>
          </a:p>
          <a:p>
            <a:pPr algn="just">
              <a:buClr>
                <a:srgbClr val="000099"/>
              </a:buClr>
            </a:pPr>
            <a:endParaRPr lang="it-IT" sz="2000" b="1" i="1" dirty="0">
              <a:latin typeface="Calibri" pitchFamily="34" charset="0"/>
            </a:endParaRPr>
          </a:p>
          <a:p>
            <a:pPr algn="just">
              <a:buClr>
                <a:srgbClr val="000099"/>
              </a:buClr>
            </a:pPr>
            <a:r>
              <a:rPr lang="it-IT" sz="2300" b="1" dirty="0">
                <a:latin typeface="Calibri" pitchFamily="34" charset="0"/>
              </a:rPr>
              <a:t>“</a:t>
            </a:r>
            <a:r>
              <a:rPr lang="it-IT" sz="2300" b="1" i="1" dirty="0">
                <a:latin typeface="Calibri" pitchFamily="34" charset="0"/>
              </a:rPr>
              <a:t>Inoltre l’Orologio Italiano è necessario per tutti i Viandanti, che vogliono viaggiare, finché ci si vede, ed arrivare alle Città prima che se ne chiudano le Porte. Molto più ai religiosi che si devono trovare in convento, prima di notte. Molto più a tutti quelli Artigiani, che non possono lavorare a lume di Luna, né a lume di Candela. Molto più ai Soldati, che prima di Notte si devono trovare al Quartiere. Molto più agli Uomini di Campagna.</a:t>
            </a:r>
            <a:r>
              <a:rPr lang="it-IT" sz="2300" b="1" dirty="0">
                <a:latin typeface="Calibri" pitchFamily="34" charset="0"/>
              </a:rPr>
              <a:t>”</a:t>
            </a:r>
          </a:p>
        </p:txBody>
      </p:sp>
      <p:sp>
        <p:nvSpPr>
          <p:cNvPr id="8196" name="3 CuadroTexto"/>
          <p:cNvSpPr txBox="1">
            <a:spLocks noChangeArrowheads="1"/>
          </p:cNvSpPr>
          <p:nvPr/>
        </p:nvSpPr>
        <p:spPr bwMode="auto">
          <a:xfrm>
            <a:off x="107504" y="928688"/>
            <a:ext cx="6912767" cy="784830"/>
          </a:xfrm>
          <a:prstGeom prst="rect">
            <a:avLst/>
          </a:prstGeom>
          <a:noFill/>
          <a:ln w="9525">
            <a:noFill/>
            <a:miter lim="800000"/>
            <a:headEnd/>
            <a:tailEnd/>
          </a:ln>
        </p:spPr>
        <p:txBody>
          <a:bodyPr wrap="square">
            <a:spAutoFit/>
          </a:bodyPr>
          <a:lstStyle/>
          <a:p>
            <a:pPr algn="just">
              <a:buFont typeface="Wingdings" pitchFamily="2" charset="2"/>
              <a:buChar char="§"/>
            </a:pPr>
            <a:r>
              <a:rPr lang="it-IT" sz="2400" b="1" dirty="0">
                <a:latin typeface="Calibri" pitchFamily="34" charset="0"/>
              </a:rPr>
              <a:t> </a:t>
            </a:r>
            <a:r>
              <a:rPr lang="it-IT" sz="2100" b="1" dirty="0">
                <a:latin typeface="Calibri" pitchFamily="34" charset="0"/>
              </a:rPr>
              <a:t>Era una scelta utile e comoda in un’epoca in cui l’unica luce disponibile, almeno negli spazi esterni, era quella del sole.</a:t>
            </a:r>
            <a:endParaRPr lang="ca-ES" sz="2100" b="1" dirty="0">
              <a:latin typeface="Calibri" pitchFamily="34" charset="0"/>
            </a:endParaRPr>
          </a:p>
        </p:txBody>
      </p:sp>
      <p:pic>
        <p:nvPicPr>
          <p:cNvPr id="8197" name="5 Imagen" descr="dia y noche.jpg"/>
          <p:cNvPicPr>
            <a:picLocks noChangeAspect="1"/>
          </p:cNvPicPr>
          <p:nvPr/>
        </p:nvPicPr>
        <p:blipFill>
          <a:blip r:embed="rId2" cstate="print"/>
          <a:srcRect/>
          <a:stretch>
            <a:fillRect/>
          </a:stretch>
        </p:blipFill>
        <p:spPr bwMode="auto">
          <a:xfrm>
            <a:off x="7164288" y="0"/>
            <a:ext cx="1979712" cy="1935719"/>
          </a:xfrm>
          <a:prstGeom prst="rect">
            <a:avLst/>
          </a:prstGeom>
          <a:noFill/>
          <a:ln w="9525">
            <a:noFill/>
            <a:miter lim="800000"/>
            <a:headEnd/>
            <a:tailEnd/>
          </a:ln>
        </p:spPr>
      </p:pic>
    </p:spTree>
  </p:cSld>
  <p:clrMapOvr>
    <a:masterClrMapping/>
  </p:clrMapOvr>
  <p:transition advClick="0">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2428875" y="500063"/>
            <a:ext cx="6572250" cy="830262"/>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j-lt"/>
              </a:rPr>
              <a:t>Svantaggi dell’ora italica</a:t>
            </a:r>
            <a:endParaRPr lang="it-IT" sz="4800" b="1" dirty="0">
              <a:solidFill>
                <a:schemeClr val="accent2">
                  <a:lumMod val="75000"/>
                </a:schemeClr>
              </a:solidFill>
              <a:latin typeface="+mj-lt"/>
              <a:cs typeface="+mn-cs"/>
            </a:endParaRPr>
          </a:p>
        </p:txBody>
      </p:sp>
      <p:sp>
        <p:nvSpPr>
          <p:cNvPr id="9219" name="3 CuadroTexto"/>
          <p:cNvSpPr txBox="1">
            <a:spLocks noChangeArrowheads="1"/>
          </p:cNvSpPr>
          <p:nvPr/>
        </p:nvSpPr>
        <p:spPr bwMode="auto">
          <a:xfrm>
            <a:off x="285720" y="2214554"/>
            <a:ext cx="8462744" cy="3785652"/>
          </a:xfrm>
          <a:prstGeom prst="rect">
            <a:avLst/>
          </a:prstGeom>
          <a:noFill/>
          <a:ln w="9525">
            <a:noFill/>
            <a:miter lim="800000"/>
            <a:headEnd/>
            <a:tailEnd/>
          </a:ln>
        </p:spPr>
        <p:txBody>
          <a:bodyPr wrap="square">
            <a:spAutoFit/>
          </a:bodyPr>
          <a:lstStyle/>
          <a:p>
            <a:pPr marL="180975" indent="-180975" algn="just">
              <a:buClr>
                <a:srgbClr val="000099"/>
              </a:buClr>
              <a:buFont typeface="Wingdings" pitchFamily="2" charset="2"/>
              <a:buChar char="§"/>
            </a:pPr>
            <a:r>
              <a:rPr lang="it-IT" sz="2400" b="1" dirty="0">
                <a:latin typeface="Calibri" pitchFamily="34" charset="0"/>
              </a:rPr>
              <a:t> L’inconveniente del sistema italico, ottimo per gli usi pratici dei tempi passati, era dovuto alla necessità di seguire le variazioni dell’</a:t>
            </a:r>
            <a:r>
              <a:rPr lang="it-IT" sz="2400" b="1" i="1" dirty="0">
                <a:latin typeface="Calibri" pitchFamily="34" charset="0"/>
              </a:rPr>
              <a:t>Ave Maria</a:t>
            </a:r>
            <a:r>
              <a:rPr lang="it-IT" sz="2400" b="1" dirty="0">
                <a:latin typeface="Calibri" pitchFamily="34" charset="0"/>
              </a:rPr>
              <a:t> nel corso dell’anno, effettuando continui aggiustamenti e ricorrendo a tabelle calcolate per le diverse latitudini. Occorreva quindi una regolazione continua, con l’ora ufficiale che veniva spostata ogni settimana nel corso dell’anno.</a:t>
            </a:r>
          </a:p>
          <a:p>
            <a:pPr marL="180975" indent="-180975" algn="just">
              <a:buClr>
                <a:srgbClr val="000099"/>
              </a:buClr>
              <a:buFont typeface="Wingdings" pitchFamily="2" charset="2"/>
              <a:buChar char="§"/>
            </a:pPr>
            <a:endParaRPr lang="it-IT" sz="2400" b="1" dirty="0">
              <a:latin typeface="Calibri" pitchFamily="34" charset="0"/>
            </a:endParaRPr>
          </a:p>
          <a:p>
            <a:pPr marL="180975" indent="-180975" algn="just">
              <a:buClr>
                <a:srgbClr val="000099"/>
              </a:buClr>
              <a:buFont typeface="Wingdings" pitchFamily="2" charset="2"/>
              <a:buChar char="§"/>
            </a:pPr>
            <a:r>
              <a:rPr lang="it-IT" sz="2400" b="1" dirty="0">
                <a:latin typeface="Calibri" pitchFamily="34" charset="0"/>
              </a:rPr>
              <a:t> Il tramonto era facilmente riconoscibile, mentre il mezzogiorno, la mezzanotte e le consuete ore dei pasti risultavano meno immediati da determinare con precisione.</a:t>
            </a:r>
          </a:p>
        </p:txBody>
      </p:sp>
      <p:pic>
        <p:nvPicPr>
          <p:cNvPr id="4" name="3 Imagen" descr="relojespiral.jpg"/>
          <p:cNvPicPr>
            <a:picLocks noChangeAspect="1"/>
          </p:cNvPicPr>
          <p:nvPr/>
        </p:nvPicPr>
        <p:blipFill>
          <a:blip r:embed="rId2" cstate="print"/>
          <a:stretch>
            <a:fillRect/>
          </a:stretch>
        </p:blipFill>
        <p:spPr>
          <a:xfrm>
            <a:off x="0" y="142875"/>
            <a:ext cx="2444750" cy="1643063"/>
          </a:xfrm>
          <a:prstGeom prst="rect">
            <a:avLst/>
          </a:prstGeom>
          <a:ln w="3175">
            <a:solidFill>
              <a:schemeClr val="accent5">
                <a:lumMod val="40000"/>
                <a:lumOff val="60000"/>
              </a:schemeClr>
            </a:solidFill>
          </a:ln>
        </p:spPr>
      </p:pic>
    </p:spTree>
  </p:cSld>
  <p:clrMapOvr>
    <a:masterClrMapping/>
  </p:clrMapOvr>
  <p:transition advClick="0">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42875" y="142875"/>
            <a:ext cx="7215188"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Orologio alla romana (1) </a:t>
            </a:r>
          </a:p>
        </p:txBody>
      </p:sp>
      <p:sp>
        <p:nvSpPr>
          <p:cNvPr id="10243" name="3 CuadroTexto"/>
          <p:cNvSpPr txBox="1">
            <a:spLocks noChangeArrowheads="1"/>
          </p:cNvSpPr>
          <p:nvPr/>
        </p:nvSpPr>
        <p:spPr bwMode="auto">
          <a:xfrm>
            <a:off x="142844" y="1176047"/>
            <a:ext cx="7143800" cy="1461939"/>
          </a:xfrm>
          <a:prstGeom prst="rect">
            <a:avLst/>
          </a:prstGeom>
          <a:noFill/>
          <a:ln w="9525">
            <a:noFill/>
            <a:miter lim="800000"/>
            <a:headEnd/>
            <a:tailEnd/>
          </a:ln>
        </p:spPr>
        <p:txBody>
          <a:bodyPr wrap="square">
            <a:spAutoFit/>
          </a:bodyPr>
          <a:lstStyle/>
          <a:p>
            <a:pPr marL="180975" indent="-180975" algn="just">
              <a:spcAft>
                <a:spcPts val="2400"/>
              </a:spcAft>
              <a:buFont typeface="Wingdings" pitchFamily="2" charset="2"/>
              <a:buChar char="§"/>
            </a:pPr>
            <a:r>
              <a:rPr lang="it-IT" sz="2600" b="1" dirty="0">
                <a:solidFill>
                  <a:srgbClr val="000099"/>
                </a:solidFill>
                <a:latin typeface="Calibri" pitchFamily="34" charset="0"/>
              </a:rPr>
              <a:t> </a:t>
            </a:r>
            <a:r>
              <a:rPr lang="it-IT" sz="2100" b="1" dirty="0">
                <a:latin typeface="Calibri" pitchFamily="34" charset="0"/>
              </a:rPr>
              <a:t>Dal XVI secolo in poi, per facilitare la lettura dell’ora e il conteggio dei rintocchi delle campane, a Roma e nel resto dello Stato Pontificio si decise di adottare quadranti suddivisi in sei ore. Questi orologi furono detti “alla romana”.</a:t>
            </a:r>
          </a:p>
        </p:txBody>
      </p:sp>
      <p:pic>
        <p:nvPicPr>
          <p:cNvPr id="10248" name="Picture 8"/>
          <p:cNvPicPr>
            <a:picLocks noChangeAspect="1" noChangeArrowheads="1"/>
          </p:cNvPicPr>
          <p:nvPr/>
        </p:nvPicPr>
        <p:blipFill>
          <a:blip r:embed="rId2" cstate="print"/>
          <a:srcRect/>
          <a:stretch>
            <a:fillRect/>
          </a:stretch>
        </p:blipFill>
        <p:spPr bwMode="auto">
          <a:xfrm>
            <a:off x="7572396" y="0"/>
            <a:ext cx="1571604" cy="1571612"/>
          </a:xfrm>
          <a:prstGeom prst="rect">
            <a:avLst/>
          </a:prstGeom>
          <a:noFill/>
          <a:ln w="9525">
            <a:solidFill>
              <a:schemeClr val="tx1"/>
            </a:solidFill>
            <a:miter lim="800000"/>
            <a:headEnd/>
            <a:tailEnd/>
          </a:ln>
          <a:effectLst/>
        </p:spPr>
      </p:pic>
      <p:pic>
        <p:nvPicPr>
          <p:cNvPr id="10249" name="Picture 9"/>
          <p:cNvPicPr>
            <a:picLocks noChangeAspect="1" noChangeArrowheads="1"/>
          </p:cNvPicPr>
          <p:nvPr/>
        </p:nvPicPr>
        <p:blipFill>
          <a:blip r:embed="rId3" cstate="print"/>
          <a:srcRect/>
          <a:stretch>
            <a:fillRect/>
          </a:stretch>
        </p:blipFill>
        <p:spPr bwMode="auto">
          <a:xfrm>
            <a:off x="6858016" y="2357430"/>
            <a:ext cx="2195512" cy="2868925"/>
          </a:xfrm>
          <a:prstGeom prst="rect">
            <a:avLst/>
          </a:prstGeom>
          <a:noFill/>
          <a:ln w="9525">
            <a:noFill/>
            <a:miter lim="800000"/>
            <a:headEnd/>
            <a:tailEnd/>
          </a:ln>
          <a:effectLst/>
        </p:spPr>
      </p:pic>
      <p:sp>
        <p:nvSpPr>
          <p:cNvPr id="10" name="3 CuadroTexto"/>
          <p:cNvSpPr txBox="1">
            <a:spLocks noChangeArrowheads="1"/>
          </p:cNvSpPr>
          <p:nvPr/>
        </p:nvSpPr>
        <p:spPr bwMode="auto">
          <a:xfrm>
            <a:off x="142844" y="2857496"/>
            <a:ext cx="6643734" cy="1754326"/>
          </a:xfrm>
          <a:prstGeom prst="rect">
            <a:avLst/>
          </a:prstGeom>
          <a:noFill/>
          <a:ln w="9525">
            <a:noFill/>
            <a:miter lim="800000"/>
            <a:headEnd/>
            <a:tailEnd/>
          </a:ln>
        </p:spPr>
        <p:txBody>
          <a:bodyPr wrap="square">
            <a:spAutoFit/>
          </a:bodyPr>
          <a:lstStyle/>
          <a:p>
            <a:pPr marL="180975" indent="-180975" algn="just">
              <a:spcAft>
                <a:spcPts val="2400"/>
              </a:spcAft>
              <a:buFont typeface="Wingdings" pitchFamily="2" charset="2"/>
              <a:buChar char="§"/>
            </a:pPr>
            <a:r>
              <a:rPr lang="it-IT" sz="2400" b="1" dirty="0">
                <a:solidFill>
                  <a:srgbClr val="000099"/>
                </a:solidFill>
                <a:latin typeface="Calibri" pitchFamily="34" charset="0"/>
              </a:rPr>
              <a:t> </a:t>
            </a:r>
            <a:r>
              <a:rPr lang="it-IT" sz="2100" b="1" dirty="0">
                <a:latin typeface="Calibri" pitchFamily="34" charset="0"/>
              </a:rPr>
              <a:t>Uno dei più famosi quadranti, oggi scomparso, fu disegnato da Borromini per la Torre dell’Orologio dell’Oratorio di San Filippo Neri a Roma, nel 1649. L’architetto introdusse il giglio, simbolo del santo, come elemento decorativo per segnalare i quarti.</a:t>
            </a:r>
          </a:p>
        </p:txBody>
      </p:sp>
      <p:sp>
        <p:nvSpPr>
          <p:cNvPr id="12" name="3 CuadroTexto"/>
          <p:cNvSpPr txBox="1">
            <a:spLocks noChangeArrowheads="1"/>
          </p:cNvSpPr>
          <p:nvPr/>
        </p:nvSpPr>
        <p:spPr bwMode="auto">
          <a:xfrm>
            <a:off x="1857356" y="5429264"/>
            <a:ext cx="7072313" cy="1107996"/>
          </a:xfrm>
          <a:prstGeom prst="rect">
            <a:avLst/>
          </a:prstGeom>
          <a:noFill/>
          <a:ln w="9525">
            <a:noFill/>
            <a:miter lim="800000"/>
            <a:headEnd/>
            <a:tailEnd/>
          </a:ln>
        </p:spPr>
        <p:txBody>
          <a:bodyPr>
            <a:spAutoFit/>
          </a:bodyPr>
          <a:lstStyle/>
          <a:p>
            <a:pPr marL="180975" indent="-180975" algn="just">
              <a:buFont typeface="Wingdings" pitchFamily="2" charset="2"/>
              <a:buChar char="§"/>
            </a:pPr>
            <a:r>
              <a:rPr lang="it-IT" sz="2400" b="1" dirty="0">
                <a:solidFill>
                  <a:srgbClr val="000099"/>
                </a:solidFill>
                <a:latin typeface="Calibri" pitchFamily="34" charset="0"/>
              </a:rPr>
              <a:t> </a:t>
            </a:r>
            <a:r>
              <a:rPr lang="it-IT" sz="2100" b="1" dirty="0">
                <a:latin typeface="Calibri" pitchFamily="34" charset="0"/>
              </a:rPr>
              <a:t>Questo motivo decorativo divenne una tradizione e si ritrova spesso in corrispondenza delle suddivisioni dei quarti in molti dei quadranti a sei ore conosciuti.</a:t>
            </a:r>
          </a:p>
        </p:txBody>
      </p:sp>
      <p:pic>
        <p:nvPicPr>
          <p:cNvPr id="13" name="12 Imagen" descr="logo_giglio_2.gif"/>
          <p:cNvPicPr>
            <a:picLocks noChangeAspect="1"/>
          </p:cNvPicPr>
          <p:nvPr/>
        </p:nvPicPr>
        <p:blipFill>
          <a:blip r:embed="rId4" cstate="print"/>
          <a:stretch>
            <a:fillRect/>
          </a:stretch>
        </p:blipFill>
        <p:spPr>
          <a:xfrm>
            <a:off x="214282" y="5000636"/>
            <a:ext cx="1552818" cy="1643050"/>
          </a:xfrm>
          <a:prstGeom prst="rect">
            <a:avLst/>
          </a:prstGeom>
          <a:ln w="3175">
            <a:solidFill>
              <a:schemeClr val="tx1"/>
            </a:solidFill>
            <a:prstDash val="sysDot"/>
          </a:ln>
        </p:spPr>
      </p:pic>
    </p:spTree>
  </p:cSld>
  <p:clrMapOvr>
    <a:masterClrMapping/>
  </p:clrMapOvr>
  <p:transition advClick="0">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Roma, Palazzo dei Filippini (Borromini) 5.jpg"/>
          <p:cNvPicPr>
            <a:picLocks noChangeAspect="1"/>
          </p:cNvPicPr>
          <p:nvPr/>
        </p:nvPicPr>
        <p:blipFill>
          <a:blip r:embed="rId2" cstate="print"/>
          <a:stretch>
            <a:fillRect/>
          </a:stretch>
        </p:blipFill>
        <p:spPr>
          <a:xfrm>
            <a:off x="142844" y="142852"/>
            <a:ext cx="5216892" cy="5786478"/>
          </a:xfrm>
          <a:prstGeom prst="rect">
            <a:avLst/>
          </a:prstGeom>
        </p:spPr>
      </p:pic>
      <p:pic>
        <p:nvPicPr>
          <p:cNvPr id="15" name="14 Imagen" descr="Roma, Palazzo dei Filippini (Borromini) 6.jpg"/>
          <p:cNvPicPr>
            <a:picLocks noChangeAspect="1"/>
          </p:cNvPicPr>
          <p:nvPr/>
        </p:nvPicPr>
        <p:blipFill>
          <a:blip r:embed="rId3" cstate="print"/>
          <a:stretch>
            <a:fillRect/>
          </a:stretch>
        </p:blipFill>
        <p:spPr>
          <a:xfrm>
            <a:off x="5500694" y="928670"/>
            <a:ext cx="3535122" cy="3600436"/>
          </a:xfrm>
          <a:prstGeom prst="rect">
            <a:avLst/>
          </a:prstGeom>
        </p:spPr>
      </p:pic>
      <p:sp>
        <p:nvSpPr>
          <p:cNvPr id="16" name="3 CuadroTexto"/>
          <p:cNvSpPr txBox="1">
            <a:spLocks noChangeArrowheads="1"/>
          </p:cNvSpPr>
          <p:nvPr/>
        </p:nvSpPr>
        <p:spPr bwMode="auto">
          <a:xfrm>
            <a:off x="285720" y="5929330"/>
            <a:ext cx="7382624" cy="769441"/>
          </a:xfrm>
          <a:prstGeom prst="rect">
            <a:avLst/>
          </a:prstGeom>
          <a:noFill/>
          <a:ln w="9525">
            <a:noFill/>
            <a:miter lim="800000"/>
            <a:headEnd/>
            <a:tailEnd/>
          </a:ln>
        </p:spPr>
        <p:txBody>
          <a:bodyPr wrap="square">
            <a:spAutoFit/>
          </a:bodyPr>
          <a:lstStyle/>
          <a:p>
            <a:pPr algn="ctr">
              <a:buFont typeface="Wingdings" pitchFamily="2" charset="2"/>
              <a:buChar char="§"/>
            </a:pPr>
            <a:r>
              <a:rPr lang="it-IT" sz="2400" b="1" dirty="0">
                <a:solidFill>
                  <a:srgbClr val="000099"/>
                </a:solidFill>
                <a:latin typeface="Calibri" pitchFamily="34" charset="0"/>
              </a:rPr>
              <a:t> </a:t>
            </a:r>
            <a:r>
              <a:rPr lang="it-IT" sz="2400" b="1" dirty="0">
                <a:latin typeface="Calibri" pitchFamily="34" charset="0"/>
              </a:rPr>
              <a:t>Oratorio di San Filippo Neri a Roma</a:t>
            </a:r>
          </a:p>
          <a:p>
            <a:pPr algn="ctr"/>
            <a:r>
              <a:rPr lang="it-IT" sz="2000" dirty="0">
                <a:latin typeface="Calibri" pitchFamily="34" charset="0"/>
              </a:rPr>
              <a:t>(disegno originale di Francesco Borromini per la Torre dell’Orologio)</a:t>
            </a:r>
          </a:p>
        </p:txBody>
      </p:sp>
    </p:spTree>
  </p:cSld>
  <p:clrMapOvr>
    <a:masterClrMapping/>
  </p:clrMapOvr>
  <p:transition advClick="0">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42875" y="0"/>
            <a:ext cx="7215188"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Orologio alla romana (2) </a:t>
            </a:r>
          </a:p>
        </p:txBody>
      </p:sp>
      <p:sp>
        <p:nvSpPr>
          <p:cNvPr id="11268" name="Rectangle 8"/>
          <p:cNvSpPr>
            <a:spLocks noChangeArrowheads="1"/>
          </p:cNvSpPr>
          <p:nvPr/>
        </p:nvSpPr>
        <p:spPr bwMode="auto">
          <a:xfrm>
            <a:off x="0" y="1381125"/>
            <a:ext cx="9144000" cy="0"/>
          </a:xfrm>
          <a:prstGeom prst="rect">
            <a:avLst/>
          </a:prstGeom>
          <a:solidFill>
            <a:srgbClr val="FFFFFF"/>
          </a:solidFill>
          <a:ln w="9525">
            <a:noFill/>
            <a:miter lim="800000"/>
            <a:headEnd/>
            <a:tailEnd/>
          </a:ln>
        </p:spPr>
        <p:txBody>
          <a:bodyPr wrap="none" anchor="ctr">
            <a:spAutoFit/>
          </a:bodyPr>
          <a:lstStyle/>
          <a:p>
            <a:pPr eaLnBrk="0" hangingPunct="0"/>
            <a:endParaRPr lang="ca-ES"/>
          </a:p>
        </p:txBody>
      </p:sp>
      <p:sp>
        <p:nvSpPr>
          <p:cNvPr id="11269" name="Rectangle 9"/>
          <p:cNvSpPr>
            <a:spLocks noChangeArrowheads="1"/>
          </p:cNvSpPr>
          <p:nvPr/>
        </p:nvSpPr>
        <p:spPr bwMode="auto">
          <a:xfrm>
            <a:off x="0" y="2190750"/>
            <a:ext cx="9144000" cy="0"/>
          </a:xfrm>
          <a:prstGeom prst="rect">
            <a:avLst/>
          </a:prstGeom>
          <a:noFill/>
          <a:ln w="9525">
            <a:noFill/>
            <a:miter lim="800000"/>
            <a:headEnd/>
            <a:tailEnd/>
          </a:ln>
        </p:spPr>
        <p:txBody>
          <a:bodyPr wrap="none" anchor="ctr">
            <a:spAutoFit/>
          </a:bodyPr>
          <a:lstStyle/>
          <a:p>
            <a:pPr eaLnBrk="0" hangingPunct="0"/>
            <a:endParaRPr lang="ca-ES"/>
          </a:p>
        </p:txBody>
      </p:sp>
      <p:pic>
        <p:nvPicPr>
          <p:cNvPr id="11270" name="Picture 11"/>
          <p:cNvPicPr>
            <a:picLocks noChangeAspect="1" noChangeArrowheads="1"/>
          </p:cNvPicPr>
          <p:nvPr/>
        </p:nvPicPr>
        <p:blipFill>
          <a:blip r:embed="rId2" cstate="print"/>
          <a:srcRect/>
          <a:stretch>
            <a:fillRect/>
          </a:stretch>
        </p:blipFill>
        <p:spPr bwMode="auto">
          <a:xfrm>
            <a:off x="7715272" y="1857364"/>
            <a:ext cx="1219200" cy="895350"/>
          </a:xfrm>
          <a:prstGeom prst="rect">
            <a:avLst/>
          </a:prstGeom>
          <a:noFill/>
          <a:ln w="3175">
            <a:solidFill>
              <a:schemeClr val="tx1"/>
            </a:solidFill>
            <a:miter lim="800000"/>
            <a:headEnd/>
            <a:tailEnd/>
          </a:ln>
        </p:spPr>
      </p:pic>
      <p:sp>
        <p:nvSpPr>
          <p:cNvPr id="10253" name="Rectangle 13"/>
          <p:cNvSpPr>
            <a:spLocks noChangeArrowheads="1"/>
          </p:cNvSpPr>
          <p:nvPr/>
        </p:nvSpPr>
        <p:spPr bwMode="auto">
          <a:xfrm>
            <a:off x="285750" y="1800010"/>
            <a:ext cx="6929438" cy="3754874"/>
          </a:xfrm>
          <a:prstGeom prst="rect">
            <a:avLst/>
          </a:prstGeom>
          <a:noFill/>
          <a:ln w="9525">
            <a:noFill/>
            <a:miter lim="800000"/>
            <a:headEnd/>
            <a:tailEnd/>
          </a:ln>
          <a:effectLst/>
        </p:spPr>
        <p:txBody>
          <a:bodyPr wrap="square" anchor="ctr">
            <a:spAutoFit/>
          </a:bodyPr>
          <a:lstStyle/>
          <a:p>
            <a:pPr eaLnBrk="0" hangingPunct="0">
              <a:spcAft>
                <a:spcPts val="1200"/>
              </a:spcAft>
              <a:defRPr/>
            </a:pPr>
            <a:r>
              <a:rPr lang="it-IT" sz="2000" b="1" dirty="0">
                <a:solidFill>
                  <a:srgbClr val="000099"/>
                </a:solidFill>
                <a:latin typeface="+mj-lt"/>
                <a:ea typeface="Times New Roman" pitchFamily="18" charset="0"/>
                <a:cs typeface="Arial" pitchFamily="34" charset="0"/>
              </a:rPr>
              <a:t>Rintocchi delle campane</a:t>
            </a:r>
          </a:p>
          <a:p>
            <a:pPr algn="just" eaLnBrk="0" hangingPunct="0">
              <a:spcAft>
                <a:spcPts val="1200"/>
              </a:spcAft>
              <a:defRPr/>
            </a:pPr>
            <a:r>
              <a:rPr lang="it-IT" b="1" dirty="0">
                <a:latin typeface="+mj-lt"/>
                <a:ea typeface="Times New Roman" pitchFamily="18" charset="0"/>
                <a:cs typeface="Arial" pitchFamily="34" charset="0"/>
              </a:rPr>
              <a:t>Il sistema richiedeva un minore sforzo del treno della suoneria: al massimo 6 colpi, contro i 24 o i 12 degli altri sistemi.</a:t>
            </a:r>
          </a:p>
          <a:p>
            <a:pPr eaLnBrk="0" hangingPunct="0">
              <a:defRPr/>
            </a:pPr>
            <a:endParaRPr lang="it-IT" dirty="0">
              <a:solidFill>
                <a:srgbClr val="000000"/>
              </a:solidFill>
              <a:latin typeface="+mj-lt"/>
              <a:ea typeface="Times New Roman" pitchFamily="18" charset="0"/>
              <a:cs typeface="Arial" pitchFamily="34" charset="0"/>
            </a:endParaRPr>
          </a:p>
          <a:p>
            <a:pPr eaLnBrk="0" hangingPunct="0">
              <a:defRPr/>
            </a:pPr>
            <a:endParaRPr lang="it-IT" dirty="0">
              <a:solidFill>
                <a:srgbClr val="000000"/>
              </a:solidFill>
              <a:latin typeface="+mj-lt"/>
              <a:ea typeface="Times New Roman" pitchFamily="18" charset="0"/>
              <a:cs typeface="Arial" pitchFamily="34" charset="0"/>
            </a:endParaRPr>
          </a:p>
          <a:p>
            <a:pPr eaLnBrk="0" hangingPunct="0">
              <a:defRPr/>
            </a:pPr>
            <a:endParaRPr lang="it-IT" dirty="0">
              <a:solidFill>
                <a:srgbClr val="000000"/>
              </a:solidFill>
              <a:latin typeface="+mj-lt"/>
              <a:ea typeface="Times New Roman" pitchFamily="18" charset="0"/>
              <a:cs typeface="Arial" pitchFamily="34" charset="0"/>
            </a:endParaRPr>
          </a:p>
          <a:p>
            <a:pPr eaLnBrk="0" hangingPunct="0">
              <a:defRPr/>
            </a:pPr>
            <a:endParaRPr lang="it-IT" dirty="0">
              <a:solidFill>
                <a:srgbClr val="000000"/>
              </a:solidFill>
              <a:latin typeface="+mj-lt"/>
              <a:ea typeface="Times New Roman" pitchFamily="18" charset="0"/>
              <a:cs typeface="Arial" pitchFamily="34" charset="0"/>
            </a:endParaRPr>
          </a:p>
          <a:p>
            <a:pPr eaLnBrk="0" hangingPunct="0">
              <a:defRPr/>
            </a:pPr>
            <a:endParaRPr lang="it-IT" sz="1050" dirty="0">
              <a:solidFill>
                <a:srgbClr val="000000"/>
              </a:solidFill>
              <a:latin typeface="+mj-lt"/>
              <a:ea typeface="Times New Roman" pitchFamily="18" charset="0"/>
              <a:cs typeface="Arial" pitchFamily="34" charset="0"/>
            </a:endParaRPr>
          </a:p>
          <a:p>
            <a:pPr eaLnBrk="0" hangingPunct="0">
              <a:defRPr/>
            </a:pPr>
            <a:r>
              <a:rPr lang="it-IT" dirty="0">
                <a:solidFill>
                  <a:srgbClr val="000000"/>
                </a:solidFill>
                <a:latin typeface="+mj-lt"/>
                <a:ea typeface="Times New Roman" pitchFamily="18" charset="0"/>
                <a:cs typeface="Arial" pitchFamily="34" charset="0"/>
              </a:rPr>
              <a:t>Quarti (uguali per tutti): 1+2+3+4 = 10 x 24 = </a:t>
            </a:r>
            <a:r>
              <a:rPr lang="it-IT" b="1" dirty="0">
                <a:solidFill>
                  <a:srgbClr val="000000"/>
                </a:solidFill>
                <a:latin typeface="+mj-lt"/>
                <a:ea typeface="Times New Roman" pitchFamily="18" charset="0"/>
                <a:cs typeface="Arial" pitchFamily="34" charset="0"/>
              </a:rPr>
              <a:t>240</a:t>
            </a:r>
          </a:p>
          <a:p>
            <a:pPr eaLnBrk="0" hangingPunct="0">
              <a:defRPr/>
            </a:pPr>
            <a:endParaRPr lang="it-IT" b="1" dirty="0">
              <a:solidFill>
                <a:srgbClr val="000000"/>
              </a:solidFill>
              <a:latin typeface="+mj-lt"/>
              <a:cs typeface="Arial" pitchFamily="34" charset="0"/>
            </a:endParaRPr>
          </a:p>
          <a:p>
            <a:pPr algn="just">
              <a:defRPr/>
            </a:pPr>
            <a:r>
              <a:rPr lang="it-IT" b="1" dirty="0">
                <a:latin typeface="+mj-lt"/>
              </a:rPr>
              <a:t>Un numero limitato di colpi si poteva contare meglio e con minore rischio di errore. Anche la ribotta risultava più facile da contare.</a:t>
            </a:r>
          </a:p>
        </p:txBody>
      </p:sp>
      <p:pic>
        <p:nvPicPr>
          <p:cNvPr id="11272" name="Picture 12" descr="Lancetta di orologio"/>
          <p:cNvPicPr>
            <a:picLocks noChangeAspect="1" noChangeArrowheads="1"/>
          </p:cNvPicPr>
          <p:nvPr/>
        </p:nvPicPr>
        <p:blipFill>
          <a:blip r:embed="rId3" cstate="print"/>
          <a:srcRect/>
          <a:stretch>
            <a:fillRect/>
          </a:stretch>
        </p:blipFill>
        <p:spPr bwMode="auto">
          <a:xfrm>
            <a:off x="7184235" y="4404756"/>
            <a:ext cx="1888359" cy="1256485"/>
          </a:xfrm>
          <a:prstGeom prst="rect">
            <a:avLst/>
          </a:prstGeom>
          <a:noFill/>
          <a:ln w="3175">
            <a:solidFill>
              <a:schemeClr val="tx1"/>
            </a:solidFill>
            <a:miter lim="800000"/>
            <a:headEnd/>
            <a:tailEnd/>
          </a:ln>
        </p:spPr>
      </p:pic>
      <p:sp>
        <p:nvSpPr>
          <p:cNvPr id="12" name="11 Rectángulo"/>
          <p:cNvSpPr/>
          <p:nvPr/>
        </p:nvSpPr>
        <p:spPr>
          <a:xfrm>
            <a:off x="284750" y="5743584"/>
            <a:ext cx="7886680" cy="923330"/>
          </a:xfrm>
          <a:prstGeom prst="rect">
            <a:avLst/>
          </a:prstGeom>
        </p:spPr>
        <p:txBody>
          <a:bodyPr wrap="square">
            <a:spAutoFit/>
          </a:bodyPr>
          <a:lstStyle/>
          <a:p>
            <a:pPr algn="just">
              <a:defRPr/>
            </a:pPr>
            <a:r>
              <a:rPr lang="it-IT" b="1" dirty="0">
                <a:latin typeface="+mj-lt"/>
              </a:rPr>
              <a:t>Pur avendo una sola lancetta oraria, l’orologio a sei ore consentiva una precisione di lettura decisamente più elevata, poiché l’intervallo tra un’ora e la successiva sul quadrante era più ampio.</a:t>
            </a:r>
            <a:endParaRPr lang="it-IT" b="1" dirty="0">
              <a:latin typeface="+mj-lt"/>
              <a:cs typeface="Arial" pitchFamily="34" charset="0"/>
            </a:endParaRPr>
          </a:p>
        </p:txBody>
      </p:sp>
      <p:sp>
        <p:nvSpPr>
          <p:cNvPr id="11274" name="3 CuadroTexto"/>
          <p:cNvSpPr txBox="1">
            <a:spLocks noChangeArrowheads="1"/>
          </p:cNvSpPr>
          <p:nvPr/>
        </p:nvSpPr>
        <p:spPr bwMode="auto">
          <a:xfrm>
            <a:off x="214313" y="1000125"/>
            <a:ext cx="7215188" cy="861774"/>
          </a:xfrm>
          <a:prstGeom prst="rect">
            <a:avLst/>
          </a:prstGeom>
          <a:noFill/>
          <a:ln w="9525">
            <a:noFill/>
            <a:miter lim="800000"/>
            <a:headEnd/>
            <a:tailEnd/>
          </a:ln>
        </p:spPr>
        <p:txBody>
          <a:bodyPr wrap="square">
            <a:spAutoFit/>
          </a:bodyPr>
          <a:lstStyle/>
          <a:p>
            <a:pPr algn="just">
              <a:spcAft>
                <a:spcPts val="1200"/>
              </a:spcAft>
              <a:buClr>
                <a:srgbClr val="000099"/>
              </a:buClr>
              <a:buFont typeface="Wingdings" pitchFamily="2" charset="2"/>
              <a:buChar char="§"/>
            </a:pPr>
            <a:r>
              <a:rPr lang="it-IT" sz="2000" b="1" dirty="0">
                <a:solidFill>
                  <a:srgbClr val="000099"/>
                </a:solidFill>
                <a:latin typeface="Calibri" pitchFamily="34" charset="0"/>
              </a:rPr>
              <a:t> </a:t>
            </a:r>
            <a:r>
              <a:rPr lang="it-IT" sz="2000" b="1" dirty="0">
                <a:latin typeface="Calibri" pitchFamily="34" charset="0"/>
              </a:rPr>
              <a:t>L’orologio a sei ore era più semplice da costruire e da mantenere.</a:t>
            </a:r>
          </a:p>
          <a:p>
            <a:pPr algn="just">
              <a:buClr>
                <a:srgbClr val="000099"/>
              </a:buClr>
              <a:buFont typeface="Wingdings" pitchFamily="2" charset="2"/>
              <a:buChar char="§"/>
            </a:pPr>
            <a:r>
              <a:rPr lang="it-IT" sz="2000" b="1" dirty="0">
                <a:solidFill>
                  <a:srgbClr val="000099"/>
                </a:solidFill>
                <a:latin typeface="Calibri" pitchFamily="34" charset="0"/>
              </a:rPr>
              <a:t> </a:t>
            </a:r>
            <a:r>
              <a:rPr lang="it-IT" sz="2000" b="1" dirty="0">
                <a:latin typeface="Calibri" pitchFamily="34" charset="0"/>
              </a:rPr>
              <a:t>La lancetta compiva quattro giri completi al giorno.</a:t>
            </a:r>
          </a:p>
        </p:txBody>
      </p:sp>
      <p:pic>
        <p:nvPicPr>
          <p:cNvPr id="11275" name="Picture 11"/>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0" contrast="40000"/>
                    </a14:imgEffect>
                  </a14:imgLayer>
                </a14:imgProps>
              </a:ext>
            </a:extLst>
          </a:blip>
          <a:srcRect/>
          <a:stretch>
            <a:fillRect/>
          </a:stretch>
        </p:blipFill>
        <p:spPr bwMode="auto">
          <a:xfrm>
            <a:off x="7572397" y="-1"/>
            <a:ext cx="1571604" cy="1462877"/>
          </a:xfrm>
          <a:prstGeom prst="rect">
            <a:avLst/>
          </a:prstGeom>
          <a:noFill/>
          <a:ln w="9525">
            <a:noFill/>
            <a:miter lim="800000"/>
            <a:headEnd/>
            <a:tailEnd/>
          </a:ln>
          <a:effectLst/>
        </p:spPr>
      </p:pic>
      <p:sp>
        <p:nvSpPr>
          <p:cNvPr id="2" name="Rectangle 13">
            <a:extLst>
              <a:ext uri="{FF2B5EF4-FFF2-40B4-BE49-F238E27FC236}">
                <a16:creationId xmlns:a16="http://schemas.microsoft.com/office/drawing/2014/main" id="{72C616DD-46AA-6BA8-9773-3528BD283702}"/>
              </a:ext>
            </a:extLst>
          </p:cNvPr>
          <p:cNvSpPr>
            <a:spLocks noChangeArrowheads="1"/>
          </p:cNvSpPr>
          <p:nvPr/>
        </p:nvSpPr>
        <p:spPr bwMode="auto">
          <a:xfrm>
            <a:off x="285721" y="3138838"/>
            <a:ext cx="7886680" cy="1077218"/>
          </a:xfrm>
          <a:prstGeom prst="rect">
            <a:avLst/>
          </a:prstGeom>
          <a:noFill/>
          <a:ln w="9525">
            <a:noFill/>
            <a:miter lim="800000"/>
            <a:headEnd/>
            <a:tailEnd/>
          </a:ln>
          <a:effectLst/>
        </p:spPr>
        <p:txBody>
          <a:bodyPr wrap="square" anchor="ctr">
            <a:spAutoFit/>
          </a:bodyPr>
          <a:lstStyle/>
          <a:p>
            <a:pPr eaLnBrk="0" hangingPunct="0">
              <a:spcAft>
                <a:spcPts val="600"/>
              </a:spcAft>
              <a:defRPr/>
            </a:pPr>
            <a:r>
              <a:rPr lang="it-IT" dirty="0">
                <a:solidFill>
                  <a:srgbClr val="000000"/>
                </a:solidFill>
                <a:latin typeface="+mj-lt"/>
                <a:ea typeface="Times New Roman" pitchFamily="18" charset="0"/>
                <a:cs typeface="Arial" pitchFamily="34" charset="0"/>
              </a:rPr>
              <a:t>Orologi a </a:t>
            </a:r>
            <a:r>
              <a:rPr lang="it-IT" b="1" dirty="0">
                <a:solidFill>
                  <a:srgbClr val="000000"/>
                </a:solidFill>
                <a:latin typeface="+mj-lt"/>
                <a:ea typeface="Times New Roman" pitchFamily="18" charset="0"/>
                <a:cs typeface="Arial" pitchFamily="34" charset="0"/>
              </a:rPr>
              <a:t>24</a:t>
            </a:r>
            <a:r>
              <a:rPr lang="it-IT" dirty="0">
                <a:solidFill>
                  <a:srgbClr val="000000"/>
                </a:solidFill>
                <a:latin typeface="+mj-lt"/>
                <a:ea typeface="Times New Roman" pitchFamily="18" charset="0"/>
                <a:cs typeface="Arial" pitchFamily="34" charset="0"/>
              </a:rPr>
              <a:t> ore: n = 24 </a:t>
            </a:r>
            <a:r>
              <a:rPr lang="it-IT" sz="1200" dirty="0">
                <a:solidFill>
                  <a:srgbClr val="000000"/>
                </a:solidFill>
                <a:latin typeface="+mj-lt"/>
                <a:ea typeface="Times New Roman" pitchFamily="18" charset="0"/>
                <a:cs typeface="Arial" pitchFamily="34" charset="0"/>
                <a:sym typeface="Wingdings" pitchFamily="2" charset="2"/>
              </a:rPr>
              <a:t></a:t>
            </a:r>
            <a:r>
              <a:rPr lang="it-IT" dirty="0">
                <a:solidFill>
                  <a:srgbClr val="000000"/>
                </a:solidFill>
                <a:latin typeface="+mj-lt"/>
                <a:ea typeface="Times New Roman" pitchFamily="18" charset="0"/>
                <a:cs typeface="Arial" pitchFamily="34" charset="0"/>
                <a:sym typeface="Wingdings" pitchFamily="2" charset="2"/>
              </a:rPr>
              <a:t> rintocchi delle ore = </a:t>
            </a:r>
            <a:r>
              <a:rPr lang="it-IT" b="1" dirty="0">
                <a:solidFill>
                  <a:srgbClr val="000000"/>
                </a:solidFill>
                <a:latin typeface="+mj-lt"/>
                <a:ea typeface="Times New Roman" pitchFamily="18" charset="0"/>
                <a:cs typeface="Arial" pitchFamily="34" charset="0"/>
                <a:sym typeface="Wingdings" pitchFamily="2" charset="2"/>
              </a:rPr>
              <a:t>300</a:t>
            </a:r>
            <a:r>
              <a:rPr lang="it-IT" dirty="0">
                <a:solidFill>
                  <a:srgbClr val="000000"/>
                </a:solidFill>
                <a:latin typeface="+mj-lt"/>
                <a:ea typeface="Times New Roman" pitchFamily="18" charset="0"/>
                <a:cs typeface="Arial" pitchFamily="34" charset="0"/>
                <a:sym typeface="Wingdings" pitchFamily="2" charset="2"/>
              </a:rPr>
              <a:t>  (600 con ribotta)</a:t>
            </a:r>
            <a:endParaRPr lang="it-IT" dirty="0">
              <a:latin typeface="+mj-lt"/>
              <a:cs typeface="Arial" pitchFamily="34" charset="0"/>
            </a:endParaRPr>
          </a:p>
          <a:p>
            <a:pPr eaLnBrk="0" hangingPunct="0">
              <a:spcAft>
                <a:spcPts val="600"/>
              </a:spcAft>
              <a:defRPr/>
            </a:pPr>
            <a:r>
              <a:rPr lang="it-IT" dirty="0">
                <a:solidFill>
                  <a:srgbClr val="000000"/>
                </a:solidFill>
                <a:latin typeface="+mj-lt"/>
                <a:ea typeface="Times New Roman" pitchFamily="18" charset="0"/>
                <a:cs typeface="Arial" pitchFamily="34" charset="0"/>
              </a:rPr>
              <a:t>Orologi a </a:t>
            </a:r>
            <a:r>
              <a:rPr lang="it-IT" b="1" dirty="0">
                <a:solidFill>
                  <a:srgbClr val="000000"/>
                </a:solidFill>
                <a:latin typeface="+mj-lt"/>
                <a:ea typeface="Times New Roman" pitchFamily="18" charset="0"/>
                <a:cs typeface="Arial" pitchFamily="34" charset="0"/>
              </a:rPr>
              <a:t>12</a:t>
            </a:r>
            <a:r>
              <a:rPr lang="it-IT" dirty="0">
                <a:solidFill>
                  <a:srgbClr val="000000"/>
                </a:solidFill>
                <a:latin typeface="+mj-lt"/>
                <a:ea typeface="Times New Roman" pitchFamily="18" charset="0"/>
                <a:cs typeface="Arial" pitchFamily="34" charset="0"/>
              </a:rPr>
              <a:t> ore: n = 12 </a:t>
            </a:r>
            <a:r>
              <a:rPr lang="it-IT" sz="1200" dirty="0">
                <a:solidFill>
                  <a:srgbClr val="000000"/>
                </a:solidFill>
                <a:latin typeface="+mj-lt"/>
                <a:ea typeface="Times New Roman" pitchFamily="18" charset="0"/>
                <a:cs typeface="Arial" pitchFamily="34" charset="0"/>
                <a:sym typeface="Wingdings" pitchFamily="2" charset="2"/>
              </a:rPr>
              <a:t></a:t>
            </a:r>
            <a:r>
              <a:rPr lang="it-IT" dirty="0">
                <a:solidFill>
                  <a:srgbClr val="000000"/>
                </a:solidFill>
                <a:latin typeface="+mj-lt"/>
                <a:ea typeface="Times New Roman" pitchFamily="18" charset="0"/>
                <a:cs typeface="Arial" pitchFamily="34" charset="0"/>
                <a:sym typeface="Wingdings" pitchFamily="2" charset="2"/>
              </a:rPr>
              <a:t> rintocchi delle ore = </a:t>
            </a:r>
            <a:r>
              <a:rPr lang="it-IT" dirty="0" bmk="">
                <a:solidFill>
                  <a:srgbClr val="000000"/>
                </a:solidFill>
                <a:latin typeface="+mj-lt"/>
                <a:ea typeface="Times New Roman" pitchFamily="18" charset="0"/>
                <a:cs typeface="Arial" pitchFamily="34" charset="0"/>
              </a:rPr>
              <a:t>2 giri x</a:t>
            </a:r>
            <a:r>
              <a:rPr lang="it-IT" dirty="0">
                <a:solidFill>
                  <a:srgbClr val="000000"/>
                </a:solidFill>
                <a:latin typeface="+mj-lt"/>
                <a:ea typeface="Times New Roman" pitchFamily="18" charset="0"/>
                <a:cs typeface="Arial" pitchFamily="34" charset="0"/>
              </a:rPr>
              <a:t> 78 = </a:t>
            </a:r>
            <a:r>
              <a:rPr lang="it-IT" b="1" dirty="0">
                <a:solidFill>
                  <a:srgbClr val="000000"/>
                </a:solidFill>
                <a:latin typeface="+mj-lt"/>
                <a:ea typeface="Times New Roman" pitchFamily="18" charset="0"/>
                <a:cs typeface="Arial" pitchFamily="34" charset="0"/>
              </a:rPr>
              <a:t>156</a:t>
            </a:r>
            <a:r>
              <a:rPr lang="it-IT" dirty="0">
                <a:solidFill>
                  <a:srgbClr val="000000"/>
                </a:solidFill>
                <a:latin typeface="+mj-lt"/>
                <a:ea typeface="Times New Roman" pitchFamily="18" charset="0"/>
                <a:cs typeface="Arial" pitchFamily="34" charset="0"/>
                <a:sym typeface="Wingdings" pitchFamily="2" charset="2"/>
              </a:rPr>
              <a:t>  (312 con ri</a:t>
            </a:r>
            <a:r>
              <a:rPr lang="it-IT" dirty="0">
                <a:solidFill>
                  <a:srgbClr val="000000"/>
                </a:solidFill>
                <a:latin typeface="Calibri"/>
                <a:ea typeface="Times New Roman" pitchFamily="18" charset="0"/>
                <a:cs typeface="Arial" pitchFamily="34" charset="0"/>
                <a:sym typeface="Wingdings" pitchFamily="2" charset="2"/>
              </a:rPr>
              <a:t>botta</a:t>
            </a:r>
            <a:r>
              <a:rPr lang="it-IT" dirty="0">
                <a:solidFill>
                  <a:srgbClr val="000000"/>
                </a:solidFill>
                <a:latin typeface="+mj-lt"/>
                <a:ea typeface="Times New Roman" pitchFamily="18" charset="0"/>
                <a:cs typeface="Arial" pitchFamily="34" charset="0"/>
                <a:sym typeface="Wingdings" pitchFamily="2" charset="2"/>
              </a:rPr>
              <a:t>)</a:t>
            </a:r>
            <a:endParaRPr lang="it-IT" dirty="0">
              <a:latin typeface="+mj-lt"/>
              <a:cs typeface="Arial" pitchFamily="34" charset="0"/>
            </a:endParaRPr>
          </a:p>
          <a:p>
            <a:pPr eaLnBrk="0" hangingPunct="0">
              <a:spcAft>
                <a:spcPts val="1200"/>
              </a:spcAft>
              <a:defRPr/>
            </a:pPr>
            <a:r>
              <a:rPr lang="it-IT" dirty="0">
                <a:solidFill>
                  <a:srgbClr val="000000"/>
                </a:solidFill>
                <a:latin typeface="+mj-lt"/>
                <a:ea typeface="Times New Roman" pitchFamily="18" charset="0"/>
                <a:cs typeface="Arial" pitchFamily="34" charset="0"/>
              </a:rPr>
              <a:t>Orologi a </a:t>
            </a:r>
            <a:r>
              <a:rPr lang="it-IT" b="1" dirty="0">
                <a:solidFill>
                  <a:srgbClr val="000000"/>
                </a:solidFill>
                <a:latin typeface="+mj-lt"/>
                <a:ea typeface="Times New Roman" pitchFamily="18" charset="0"/>
                <a:cs typeface="Arial" pitchFamily="34" charset="0"/>
              </a:rPr>
              <a:t>6</a:t>
            </a:r>
            <a:r>
              <a:rPr lang="it-IT" dirty="0">
                <a:solidFill>
                  <a:srgbClr val="000000"/>
                </a:solidFill>
                <a:latin typeface="+mj-lt"/>
                <a:ea typeface="Times New Roman" pitchFamily="18" charset="0"/>
                <a:cs typeface="Arial" pitchFamily="34" charset="0"/>
              </a:rPr>
              <a:t> ore: n = 6 </a:t>
            </a:r>
            <a:r>
              <a:rPr lang="it-IT" sz="1200" dirty="0">
                <a:solidFill>
                  <a:srgbClr val="000000"/>
                </a:solidFill>
                <a:latin typeface="+mj-lt"/>
                <a:ea typeface="Times New Roman" pitchFamily="18" charset="0"/>
                <a:cs typeface="Arial" pitchFamily="34" charset="0"/>
                <a:sym typeface="Wingdings" pitchFamily="2" charset="2"/>
              </a:rPr>
              <a:t></a:t>
            </a:r>
            <a:r>
              <a:rPr lang="it-IT" dirty="0">
                <a:solidFill>
                  <a:srgbClr val="000000"/>
                </a:solidFill>
                <a:latin typeface="+mj-lt"/>
                <a:ea typeface="Times New Roman" pitchFamily="18" charset="0"/>
                <a:cs typeface="Arial" pitchFamily="34" charset="0"/>
                <a:sym typeface="Wingdings" pitchFamily="2" charset="2"/>
              </a:rPr>
              <a:t> rintocchi delle ore = 4</a:t>
            </a:r>
            <a:r>
              <a:rPr lang="it-IT" dirty="0" bmk="">
                <a:solidFill>
                  <a:srgbClr val="000000"/>
                </a:solidFill>
                <a:latin typeface="+mj-lt"/>
                <a:ea typeface="Times New Roman" pitchFamily="18" charset="0"/>
                <a:cs typeface="Arial" pitchFamily="34" charset="0"/>
              </a:rPr>
              <a:t> giri x</a:t>
            </a:r>
            <a:r>
              <a:rPr lang="it-IT" dirty="0">
                <a:solidFill>
                  <a:srgbClr val="000000"/>
                </a:solidFill>
                <a:latin typeface="+mj-lt"/>
                <a:ea typeface="Times New Roman" pitchFamily="18" charset="0"/>
                <a:cs typeface="Arial" pitchFamily="34" charset="0"/>
              </a:rPr>
              <a:t> 21 = </a:t>
            </a:r>
            <a:r>
              <a:rPr lang="it-IT" b="1" dirty="0">
                <a:solidFill>
                  <a:srgbClr val="000000"/>
                </a:solidFill>
                <a:latin typeface="+mj-lt"/>
                <a:ea typeface="Times New Roman" pitchFamily="18" charset="0"/>
                <a:cs typeface="Arial" pitchFamily="34" charset="0"/>
              </a:rPr>
              <a:t>84</a:t>
            </a:r>
            <a:r>
              <a:rPr lang="it-IT" dirty="0">
                <a:solidFill>
                  <a:srgbClr val="000000"/>
                </a:solidFill>
                <a:latin typeface="+mj-lt"/>
                <a:ea typeface="Times New Roman" pitchFamily="18" charset="0"/>
                <a:cs typeface="Arial" pitchFamily="34" charset="0"/>
                <a:sym typeface="Wingdings" pitchFamily="2" charset="2"/>
              </a:rPr>
              <a:t>  (168 con ribotta)</a:t>
            </a:r>
            <a:endParaRPr lang="it-IT" b="1" dirty="0">
              <a:latin typeface="+mj-lt"/>
            </a:endParaRPr>
          </a:p>
        </p:txBody>
      </p:sp>
    </p:spTree>
  </p:cSld>
  <p:clrMapOvr>
    <a:masterClrMapping/>
  </p:clrMapOvr>
  <p:transition advClick="0">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8"/>
          <p:cNvSpPr>
            <a:spLocks noChangeArrowheads="1"/>
          </p:cNvSpPr>
          <p:nvPr/>
        </p:nvSpPr>
        <p:spPr bwMode="auto">
          <a:xfrm>
            <a:off x="0" y="1381125"/>
            <a:ext cx="9144000" cy="0"/>
          </a:xfrm>
          <a:prstGeom prst="rect">
            <a:avLst/>
          </a:prstGeom>
          <a:solidFill>
            <a:srgbClr val="FFFFFF"/>
          </a:solidFill>
          <a:ln w="9525">
            <a:noFill/>
            <a:miter lim="800000"/>
            <a:headEnd/>
            <a:tailEnd/>
          </a:ln>
        </p:spPr>
        <p:txBody>
          <a:bodyPr wrap="none" anchor="ctr">
            <a:spAutoFit/>
          </a:bodyPr>
          <a:lstStyle/>
          <a:p>
            <a:pPr eaLnBrk="0" hangingPunct="0"/>
            <a:endParaRPr lang="ca-ES"/>
          </a:p>
        </p:txBody>
      </p:sp>
      <p:sp>
        <p:nvSpPr>
          <p:cNvPr id="11269" name="Rectangle 9"/>
          <p:cNvSpPr>
            <a:spLocks noChangeArrowheads="1"/>
          </p:cNvSpPr>
          <p:nvPr/>
        </p:nvSpPr>
        <p:spPr bwMode="auto">
          <a:xfrm>
            <a:off x="0" y="2190750"/>
            <a:ext cx="9144000" cy="0"/>
          </a:xfrm>
          <a:prstGeom prst="rect">
            <a:avLst/>
          </a:prstGeom>
          <a:noFill/>
          <a:ln w="9525">
            <a:noFill/>
            <a:miter lim="800000"/>
            <a:headEnd/>
            <a:tailEnd/>
          </a:ln>
        </p:spPr>
        <p:txBody>
          <a:bodyPr wrap="none" anchor="ctr">
            <a:spAutoFit/>
          </a:bodyPr>
          <a:lstStyle/>
          <a:p>
            <a:pPr eaLnBrk="0" hangingPunct="0"/>
            <a:endParaRPr lang="ca-ES"/>
          </a:p>
        </p:txBody>
      </p:sp>
      <p:sp>
        <p:nvSpPr>
          <p:cNvPr id="11" name="3 CuadroTexto"/>
          <p:cNvSpPr txBox="1">
            <a:spLocks noChangeArrowheads="1"/>
          </p:cNvSpPr>
          <p:nvPr/>
        </p:nvSpPr>
        <p:spPr bwMode="auto">
          <a:xfrm>
            <a:off x="142844" y="5929330"/>
            <a:ext cx="8858312" cy="769441"/>
          </a:xfrm>
          <a:prstGeom prst="rect">
            <a:avLst/>
          </a:prstGeom>
          <a:noFill/>
          <a:ln w="9525">
            <a:noFill/>
            <a:miter lim="800000"/>
            <a:headEnd/>
            <a:tailEnd/>
          </a:ln>
        </p:spPr>
        <p:txBody>
          <a:bodyPr wrap="square">
            <a:spAutoFit/>
          </a:bodyPr>
          <a:lstStyle/>
          <a:p>
            <a:pPr algn="just">
              <a:buFont typeface="Wingdings" pitchFamily="2" charset="2"/>
              <a:buChar char="§"/>
            </a:pPr>
            <a:r>
              <a:rPr lang="it-IT" sz="2400" b="1" dirty="0">
                <a:solidFill>
                  <a:srgbClr val="000099"/>
                </a:solidFill>
                <a:latin typeface="Calibri" pitchFamily="34" charset="0"/>
              </a:rPr>
              <a:t> </a:t>
            </a:r>
            <a:r>
              <a:rPr lang="it-IT" sz="2000" dirty="0"/>
              <a:t>Disegni di orologi a sei ore di Giovanni Battista Piranesi, 1769, quando questo modello era ormai al culmine del suo successo nello Stato Pontificio.</a:t>
            </a:r>
            <a:endParaRPr lang="it-IT" sz="2400" dirty="0"/>
          </a:p>
        </p:txBody>
      </p:sp>
      <p:pic>
        <p:nvPicPr>
          <p:cNvPr id="13" name="12 Imagen" descr="Giovanni Battista Piranesi 1769.jpg"/>
          <p:cNvPicPr>
            <a:picLocks noChangeAspect="1"/>
          </p:cNvPicPr>
          <p:nvPr/>
        </p:nvPicPr>
        <p:blipFill>
          <a:blip r:embed="rId2" cstate="print"/>
          <a:stretch>
            <a:fillRect/>
          </a:stretch>
        </p:blipFill>
        <p:spPr>
          <a:xfrm>
            <a:off x="142844" y="142852"/>
            <a:ext cx="8286808" cy="5780483"/>
          </a:xfrm>
          <a:prstGeom prst="rect">
            <a:avLst/>
          </a:prstGeom>
        </p:spPr>
      </p:pic>
    </p:spTree>
  </p:cSld>
  <p:clrMapOvr>
    <a:masterClrMapping/>
  </p:clrMapOvr>
  <p:transition advClick="0">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8"/>
          <p:cNvSpPr>
            <a:spLocks noChangeArrowheads="1"/>
          </p:cNvSpPr>
          <p:nvPr/>
        </p:nvSpPr>
        <p:spPr bwMode="auto">
          <a:xfrm>
            <a:off x="0" y="1381125"/>
            <a:ext cx="9144000" cy="0"/>
          </a:xfrm>
          <a:prstGeom prst="rect">
            <a:avLst/>
          </a:prstGeom>
          <a:solidFill>
            <a:srgbClr val="FFFFFF"/>
          </a:solidFill>
          <a:ln w="9525">
            <a:noFill/>
            <a:miter lim="800000"/>
            <a:headEnd/>
            <a:tailEnd/>
          </a:ln>
        </p:spPr>
        <p:txBody>
          <a:bodyPr wrap="none" anchor="ctr">
            <a:spAutoFit/>
          </a:bodyPr>
          <a:lstStyle/>
          <a:p>
            <a:pPr eaLnBrk="0" hangingPunct="0"/>
            <a:endParaRPr lang="ca-ES"/>
          </a:p>
        </p:txBody>
      </p:sp>
      <p:sp>
        <p:nvSpPr>
          <p:cNvPr id="11269" name="Rectangle 9"/>
          <p:cNvSpPr>
            <a:spLocks noChangeArrowheads="1"/>
          </p:cNvSpPr>
          <p:nvPr/>
        </p:nvSpPr>
        <p:spPr bwMode="auto">
          <a:xfrm>
            <a:off x="0" y="2190750"/>
            <a:ext cx="9144000" cy="0"/>
          </a:xfrm>
          <a:prstGeom prst="rect">
            <a:avLst/>
          </a:prstGeom>
          <a:noFill/>
          <a:ln w="9525">
            <a:noFill/>
            <a:miter lim="800000"/>
            <a:headEnd/>
            <a:tailEnd/>
          </a:ln>
        </p:spPr>
        <p:txBody>
          <a:bodyPr wrap="none" anchor="ctr">
            <a:spAutoFit/>
          </a:bodyPr>
          <a:lstStyle/>
          <a:p>
            <a:pPr eaLnBrk="0" hangingPunct="0"/>
            <a:endParaRPr lang="ca-ES"/>
          </a:p>
        </p:txBody>
      </p:sp>
      <p:sp>
        <p:nvSpPr>
          <p:cNvPr id="11" name="3 CuadroTexto"/>
          <p:cNvSpPr txBox="1">
            <a:spLocks noChangeArrowheads="1"/>
          </p:cNvSpPr>
          <p:nvPr/>
        </p:nvSpPr>
        <p:spPr bwMode="auto">
          <a:xfrm>
            <a:off x="142844" y="4500570"/>
            <a:ext cx="4789196" cy="1107996"/>
          </a:xfrm>
          <a:prstGeom prst="rect">
            <a:avLst/>
          </a:prstGeom>
          <a:noFill/>
          <a:ln w="9525">
            <a:noFill/>
            <a:miter lim="800000"/>
            <a:headEnd/>
            <a:tailEnd/>
          </a:ln>
        </p:spPr>
        <p:txBody>
          <a:bodyPr wrap="square">
            <a:spAutoFit/>
          </a:bodyPr>
          <a:lstStyle/>
          <a:p>
            <a:pPr algn="just">
              <a:buFont typeface="Wingdings" pitchFamily="2" charset="2"/>
              <a:buChar char="§"/>
            </a:pPr>
            <a:r>
              <a:rPr lang="it-IT" sz="2400" b="1" dirty="0">
                <a:solidFill>
                  <a:srgbClr val="000099"/>
                </a:solidFill>
                <a:latin typeface="Calibri" pitchFamily="34" charset="0"/>
              </a:rPr>
              <a:t> </a:t>
            </a:r>
            <a:r>
              <a:rPr lang="it-IT" sz="2000" noProof="0" dirty="0"/>
              <a:t>L’orologio a sei ore previsto sulla torretta destra della Reggia di Caserta nel progetto originale, ma mai realizzato.</a:t>
            </a:r>
            <a:endParaRPr lang="it-IT" sz="2400" dirty="0"/>
          </a:p>
        </p:txBody>
      </p:sp>
      <p:pic>
        <p:nvPicPr>
          <p:cNvPr id="6" name="5 Imagen" descr="Reggia di Caserta, torretta destra (progetto mai realizzato) 2.jpg"/>
          <p:cNvPicPr>
            <a:picLocks noChangeAspect="1"/>
          </p:cNvPicPr>
          <p:nvPr/>
        </p:nvPicPr>
        <p:blipFill>
          <a:blip r:embed="rId2" cstate="print"/>
          <a:stretch>
            <a:fillRect/>
          </a:stretch>
        </p:blipFill>
        <p:spPr>
          <a:xfrm>
            <a:off x="0" y="0"/>
            <a:ext cx="9144000" cy="3640170"/>
          </a:xfrm>
          <a:prstGeom prst="rect">
            <a:avLst/>
          </a:prstGeom>
        </p:spPr>
      </p:pic>
      <p:pic>
        <p:nvPicPr>
          <p:cNvPr id="7" name="6 Imagen" descr="Reggia di Caserta, torretta destra (progetto mai realizzato) 1.jpg"/>
          <p:cNvPicPr>
            <a:picLocks noChangeAspect="1"/>
          </p:cNvPicPr>
          <p:nvPr/>
        </p:nvPicPr>
        <p:blipFill>
          <a:blip r:embed="rId3" cstate="print"/>
          <a:stretch>
            <a:fillRect/>
          </a:stretch>
        </p:blipFill>
        <p:spPr>
          <a:xfrm>
            <a:off x="5164782" y="3714752"/>
            <a:ext cx="3979218" cy="3143248"/>
          </a:xfrm>
          <a:prstGeom prst="rect">
            <a:avLst/>
          </a:prstGeom>
          <a:ln w="3175">
            <a:solidFill>
              <a:schemeClr val="tx1"/>
            </a:solidFill>
            <a:prstDash val="sysDot"/>
          </a:ln>
        </p:spPr>
      </p:pic>
    </p:spTree>
  </p:cSld>
  <p:clrMapOvr>
    <a:masterClrMapping/>
  </p:clrMapOvr>
  <p:transition advClick="0">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2786063" y="142875"/>
            <a:ext cx="6357937" cy="1570038"/>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Testimoni di letterati</a:t>
            </a:r>
          </a:p>
          <a:p>
            <a:pPr algn="ctr" fontAlgn="auto">
              <a:spcBef>
                <a:spcPts val="0"/>
              </a:spcBef>
              <a:spcAft>
                <a:spcPts val="0"/>
              </a:spcAft>
              <a:defRPr/>
            </a:pPr>
            <a:r>
              <a:rPr lang="it-IT" sz="4800" b="1" dirty="0">
                <a:solidFill>
                  <a:schemeClr val="accent2">
                    <a:lumMod val="75000"/>
                  </a:schemeClr>
                </a:solidFill>
                <a:latin typeface="+mn-lt"/>
                <a:cs typeface="+mn-cs"/>
              </a:rPr>
              <a:t>e viaggatori</a:t>
            </a:r>
          </a:p>
        </p:txBody>
      </p:sp>
      <p:sp>
        <p:nvSpPr>
          <p:cNvPr id="11267" name="3 CuadroTexto"/>
          <p:cNvSpPr txBox="1">
            <a:spLocks noChangeArrowheads="1"/>
          </p:cNvSpPr>
          <p:nvPr/>
        </p:nvSpPr>
        <p:spPr bwMode="auto">
          <a:xfrm>
            <a:off x="142875" y="2071688"/>
            <a:ext cx="8786813" cy="4439677"/>
          </a:xfrm>
          <a:prstGeom prst="rect">
            <a:avLst/>
          </a:prstGeom>
          <a:noFill/>
          <a:ln w="9525">
            <a:noFill/>
            <a:miter lim="800000"/>
            <a:headEnd/>
            <a:tailEnd/>
          </a:ln>
        </p:spPr>
        <p:txBody>
          <a:bodyPr>
            <a:spAutoFit/>
          </a:bodyPr>
          <a:lstStyle/>
          <a:p>
            <a:pPr marL="85725" indent="-85725" algn="just">
              <a:spcAft>
                <a:spcPts val="1800"/>
              </a:spcAft>
              <a:buClr>
                <a:srgbClr val="000099"/>
              </a:buClr>
              <a:buFont typeface="Wingdings" pitchFamily="2" charset="2"/>
              <a:buChar char="§"/>
              <a:defRPr/>
            </a:pPr>
            <a:r>
              <a:rPr lang="it-IT" sz="2000" b="1" dirty="0">
                <a:solidFill>
                  <a:srgbClr val="000099"/>
                </a:solidFill>
                <a:latin typeface="+mn-lt"/>
              </a:rPr>
              <a:t> </a:t>
            </a:r>
            <a:r>
              <a:rPr lang="it-IT" sz="2000" b="1" dirty="0">
                <a:latin typeface="+mn-lt"/>
              </a:rPr>
              <a:t>Numerosi testi letterari contengono riferimenti al sistema italico di misurazione del tempo, come accade, per esempio, nella </a:t>
            </a:r>
            <a:r>
              <a:rPr lang="it-IT" sz="2000" b="1" i="1" dirty="0">
                <a:latin typeface="+mn-lt"/>
              </a:rPr>
              <a:t>Mandragola</a:t>
            </a:r>
            <a:r>
              <a:rPr lang="it-IT" sz="2000" b="1" dirty="0">
                <a:latin typeface="+mn-lt"/>
              </a:rPr>
              <a:t> di Machiavelli.</a:t>
            </a:r>
          </a:p>
          <a:p>
            <a:pPr marL="85725" indent="-85725" algn="just">
              <a:spcAft>
                <a:spcPts val="1800"/>
              </a:spcAft>
              <a:buClr>
                <a:srgbClr val="000099"/>
              </a:buClr>
              <a:buFont typeface="Wingdings" pitchFamily="2" charset="2"/>
              <a:buChar char="§"/>
              <a:defRPr/>
            </a:pPr>
            <a:r>
              <a:rPr lang="it-IT" sz="2000" b="1" dirty="0">
                <a:latin typeface="+mn-lt"/>
              </a:rPr>
              <a:t> Anche nei</a:t>
            </a:r>
            <a:r>
              <a:rPr lang="it-IT" sz="2000" b="1" i="1" dirty="0">
                <a:latin typeface="+mn-lt"/>
              </a:rPr>
              <a:t> Promessi sposi </a:t>
            </a:r>
            <a:r>
              <a:rPr lang="it-IT" sz="2000" b="1" dirty="0">
                <a:latin typeface="+mn-lt"/>
              </a:rPr>
              <a:t>di Alessandro Manzonil’ora italica è citata più volte, coerentemente con l’ambientazione seicentesca del romanzo.</a:t>
            </a:r>
          </a:p>
          <a:p>
            <a:pPr marL="85725" indent="-85725" algn="just">
              <a:spcAft>
                <a:spcPts val="600"/>
              </a:spcAft>
              <a:buClr>
                <a:srgbClr val="000099"/>
              </a:buClr>
              <a:buFont typeface="Wingdings" pitchFamily="2" charset="2"/>
              <a:buChar char="§"/>
              <a:defRPr/>
            </a:pPr>
            <a:r>
              <a:rPr lang="it-IT" sz="2000" b="1" dirty="0">
                <a:latin typeface="+mn-lt"/>
              </a:rPr>
              <a:t> Un’altra testimonianza significativa è quella di Goethe, che nel </a:t>
            </a:r>
            <a:r>
              <a:rPr lang="it-IT" sz="2000" b="1" i="1" dirty="0">
                <a:latin typeface="+mn-lt"/>
              </a:rPr>
              <a:t>Viaggio in Italia </a:t>
            </a:r>
            <a:r>
              <a:rPr lang="it-IT" sz="2000" b="1" dirty="0">
                <a:latin typeface="+mn-lt"/>
              </a:rPr>
              <a:t>(1786) si lamenta di questa consuetudine, pur riconoscendone l’utilità:</a:t>
            </a:r>
          </a:p>
          <a:p>
            <a:pPr marL="179388" algn="just">
              <a:spcAft>
                <a:spcPts val="1800"/>
              </a:spcAft>
              <a:buClr>
                <a:srgbClr val="000099"/>
              </a:buClr>
              <a:defRPr/>
            </a:pPr>
            <a:r>
              <a:rPr lang="it-IT" sz="1750" i="1" dirty="0">
                <a:latin typeface="+mn-lt"/>
              </a:rPr>
              <a:t>In un paese in cui tutti godono il giorno, ma la sera ancora di più, il tramonto è un momento importante. Qui, quando cala la notte, il giorno composto da sera e mattina è definitivamente finito, 24 ore sono state spese, e il tempo inizia di nuovo. [...] Ci si abitua presto.</a:t>
            </a:r>
          </a:p>
          <a:p>
            <a:pPr marL="180975" indent="-180975" algn="just">
              <a:buClr>
                <a:srgbClr val="000099"/>
              </a:buClr>
              <a:buFont typeface="Wingdings" pitchFamily="2" charset="2"/>
              <a:buChar char="§"/>
              <a:defRPr/>
            </a:pPr>
            <a:r>
              <a:rPr lang="it-IT" sz="2000" b="1" dirty="0">
                <a:latin typeface="+mn-lt"/>
              </a:rPr>
              <a:t>Dopo l’occupazione francese, all’inizio del XIX secolo, lo Stato della Chiesa tornò per qualche anno all’ora italica. Nel 1827 Stendhal spiegò questo sistema ai suoi lettori nelle </a:t>
            </a:r>
            <a:r>
              <a:rPr lang="it-IT" sz="2000" b="1" i="1" dirty="0">
                <a:latin typeface="+mn-lt"/>
              </a:rPr>
              <a:t>Promenades dans Rome</a:t>
            </a:r>
            <a:r>
              <a:rPr lang="it-IT" sz="2000" b="1" dirty="0">
                <a:latin typeface="+mn-lt"/>
              </a:rPr>
              <a:t>.</a:t>
            </a:r>
          </a:p>
        </p:txBody>
      </p:sp>
      <p:pic>
        <p:nvPicPr>
          <p:cNvPr id="12292" name="7 Imagen" descr="8-Johann-Heinrich-Tischbein-Goethe-nella-campagna-romana.jpg"/>
          <p:cNvPicPr>
            <a:picLocks noChangeAspect="1"/>
          </p:cNvPicPr>
          <p:nvPr/>
        </p:nvPicPr>
        <p:blipFill>
          <a:blip r:embed="rId2" cstate="print"/>
          <a:srcRect/>
          <a:stretch>
            <a:fillRect/>
          </a:stretch>
        </p:blipFill>
        <p:spPr bwMode="auto">
          <a:xfrm>
            <a:off x="0" y="0"/>
            <a:ext cx="2786063" cy="2009775"/>
          </a:xfrm>
          <a:prstGeom prst="rect">
            <a:avLst/>
          </a:prstGeom>
          <a:noFill/>
          <a:ln w="9525">
            <a:noFill/>
            <a:miter lim="800000"/>
            <a:headEnd/>
            <a:tailEnd/>
          </a:ln>
        </p:spPr>
      </p:pic>
    </p:spTree>
  </p:cSld>
  <p:clrMapOvr>
    <a:masterClrMapping/>
  </p:clrMapOvr>
  <p:transition advClick="0">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625" y="142875"/>
            <a:ext cx="8286750"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Locuzioni legate all’ora italica</a:t>
            </a:r>
          </a:p>
        </p:txBody>
      </p:sp>
      <p:sp>
        <p:nvSpPr>
          <p:cNvPr id="13315" name="3 CuadroTexto"/>
          <p:cNvSpPr txBox="1">
            <a:spLocks noChangeArrowheads="1"/>
          </p:cNvSpPr>
          <p:nvPr/>
        </p:nvSpPr>
        <p:spPr bwMode="auto">
          <a:xfrm>
            <a:off x="357188" y="1071563"/>
            <a:ext cx="7000875" cy="523875"/>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2400" b="1" dirty="0">
                <a:solidFill>
                  <a:srgbClr val="000099"/>
                </a:solidFill>
                <a:latin typeface="Calibri" pitchFamily="34" charset="0"/>
              </a:rPr>
              <a:t> </a:t>
            </a:r>
            <a:r>
              <a:rPr lang="it-IT" sz="2800" b="1" i="1" dirty="0">
                <a:solidFill>
                  <a:srgbClr val="000099"/>
                </a:solidFill>
                <a:latin typeface="Calibri" pitchFamily="34" charset="0"/>
              </a:rPr>
              <a:t>portare il cappello sulle ventitré </a:t>
            </a:r>
            <a:endParaRPr lang="it-IT" sz="2400" b="1" i="1" dirty="0">
              <a:solidFill>
                <a:srgbClr val="000099"/>
              </a:solidFill>
              <a:latin typeface="Calibri" pitchFamily="34" charset="0"/>
            </a:endParaRPr>
          </a:p>
        </p:txBody>
      </p:sp>
      <p:sp>
        <p:nvSpPr>
          <p:cNvPr id="8" name="7 CuadroTexto"/>
          <p:cNvSpPr txBox="1"/>
          <p:nvPr/>
        </p:nvSpPr>
        <p:spPr>
          <a:xfrm>
            <a:off x="714375" y="1500188"/>
            <a:ext cx="7858153" cy="1200150"/>
          </a:xfrm>
          <a:prstGeom prst="rect">
            <a:avLst/>
          </a:prstGeom>
          <a:noFill/>
        </p:spPr>
        <p:txBody>
          <a:bodyPr wrap="square">
            <a:spAutoFit/>
          </a:bodyPr>
          <a:lstStyle/>
          <a:p>
            <a:pPr algn="just" fontAlgn="auto">
              <a:spcBef>
                <a:spcPts val="0"/>
              </a:spcBef>
              <a:spcAft>
                <a:spcPts val="0"/>
              </a:spcAft>
              <a:defRPr/>
            </a:pPr>
            <a:r>
              <a:rPr lang="it-IT" sz="2400" b="1" dirty="0">
                <a:latin typeface="+mn-lt"/>
                <a:cs typeface="+mn-cs"/>
              </a:rPr>
              <a:t>Mettere il cappello inclinato sulla fronte per riparare gli occhi dai raggi del sole basso all’orizzonte, quando appunto l’orologio segnava le ventitré.</a:t>
            </a:r>
          </a:p>
        </p:txBody>
      </p:sp>
      <p:sp>
        <p:nvSpPr>
          <p:cNvPr id="12293" name="3 CuadroTexto"/>
          <p:cNvSpPr txBox="1">
            <a:spLocks noChangeArrowheads="1"/>
          </p:cNvSpPr>
          <p:nvPr/>
        </p:nvSpPr>
        <p:spPr bwMode="auto">
          <a:xfrm>
            <a:off x="179512" y="4365104"/>
            <a:ext cx="8784975" cy="2308324"/>
          </a:xfrm>
          <a:prstGeom prst="rect">
            <a:avLst/>
          </a:prstGeom>
          <a:noFill/>
          <a:ln w="9525">
            <a:noFill/>
            <a:miter lim="800000"/>
            <a:headEnd/>
            <a:tailEnd/>
          </a:ln>
        </p:spPr>
        <p:txBody>
          <a:bodyPr wrap="square">
            <a:spAutoFit/>
          </a:bodyPr>
          <a:lstStyle/>
          <a:p>
            <a:pPr marL="180975" indent="-180975" algn="just">
              <a:buClr>
                <a:srgbClr val="000099"/>
              </a:buClr>
              <a:buFont typeface="Wingdings" pitchFamily="2" charset="2"/>
              <a:buChar char="§"/>
              <a:defRPr/>
            </a:pPr>
            <a:r>
              <a:rPr lang="it-IT" sz="2400" b="1" dirty="0">
                <a:latin typeface="+mn-lt"/>
              </a:rPr>
              <a:t> Molti orologi pubblici di Roma avevano il quadrante a sei ore, ma battevano le ore di dodici in dodici. A questo va aggiunta la tradizione di contare le ore da una a ventiquattro. La combinazione di questi elementi generava talvolta confusione. Per questo, uno Svizzero della Guardia ebbe un giorno a esclamare: "</a:t>
            </a:r>
            <a:r>
              <a:rPr lang="it-IT" sz="2400" b="1" i="1" dirty="0">
                <a:solidFill>
                  <a:srgbClr val="000099"/>
                </a:solidFill>
                <a:latin typeface="+mn-lt"/>
              </a:rPr>
              <a:t>Oh, Griste sante! Segnar quattre, sonar tiece, e star fentitue!</a:t>
            </a:r>
            <a:r>
              <a:rPr lang="it-IT" sz="2400" b="1" i="1" dirty="0">
                <a:latin typeface="+mn-lt"/>
              </a:rPr>
              <a:t>"</a:t>
            </a:r>
            <a:endParaRPr lang="it-IT" sz="2400" b="1" i="1" dirty="0">
              <a:solidFill>
                <a:srgbClr val="000099"/>
              </a:solidFill>
              <a:latin typeface="+mn-lt"/>
            </a:endParaRPr>
          </a:p>
        </p:txBody>
      </p:sp>
      <p:sp>
        <p:nvSpPr>
          <p:cNvPr id="13318" name="3 CuadroTexto"/>
          <p:cNvSpPr txBox="1">
            <a:spLocks noChangeArrowheads="1"/>
          </p:cNvSpPr>
          <p:nvPr/>
        </p:nvSpPr>
        <p:spPr bwMode="auto">
          <a:xfrm>
            <a:off x="428597" y="2928934"/>
            <a:ext cx="5072098" cy="523875"/>
          </a:xfrm>
          <a:prstGeom prst="rect">
            <a:avLst/>
          </a:prstGeom>
          <a:noFill/>
          <a:ln w="9525">
            <a:noFill/>
            <a:miter lim="800000"/>
            <a:headEnd/>
            <a:tailEnd/>
          </a:ln>
        </p:spPr>
        <p:txBody>
          <a:bodyPr wrap="square">
            <a:spAutoFit/>
          </a:bodyPr>
          <a:lstStyle/>
          <a:p>
            <a:pPr algn="just">
              <a:buClr>
                <a:srgbClr val="000099"/>
              </a:buClr>
              <a:buFont typeface="Wingdings" pitchFamily="2" charset="2"/>
              <a:buChar char="§"/>
            </a:pPr>
            <a:r>
              <a:rPr lang="it-IT" sz="2400" b="1" dirty="0">
                <a:solidFill>
                  <a:srgbClr val="000099"/>
                </a:solidFill>
                <a:latin typeface="Calibri" pitchFamily="34" charset="0"/>
              </a:rPr>
              <a:t> </a:t>
            </a:r>
            <a:r>
              <a:rPr lang="it-IT" sz="2800" b="1" i="1" dirty="0">
                <a:solidFill>
                  <a:srgbClr val="000099"/>
                </a:solidFill>
                <a:latin typeface="Calibri" pitchFamily="34" charset="0"/>
              </a:rPr>
              <a:t>far merenda ...  a ventun’ora </a:t>
            </a:r>
            <a:endParaRPr lang="it-IT" sz="2400" b="1" i="1" dirty="0">
              <a:solidFill>
                <a:srgbClr val="000099"/>
              </a:solidFill>
              <a:latin typeface="Calibri" pitchFamily="34" charset="0"/>
            </a:endParaRPr>
          </a:p>
        </p:txBody>
      </p:sp>
      <p:pic>
        <p:nvPicPr>
          <p:cNvPr id="13319" name="Picture 8" descr="http://www.bbc.co.uk/wales/arts/sites/early-welsh-literature/images/pen_01_446.jpg"/>
          <p:cNvPicPr>
            <a:picLocks noChangeAspect="1" noChangeArrowheads="1"/>
          </p:cNvPicPr>
          <p:nvPr/>
        </p:nvPicPr>
        <p:blipFill>
          <a:blip r:embed="rId2" cstate="print"/>
          <a:srcRect/>
          <a:stretch>
            <a:fillRect/>
          </a:stretch>
        </p:blipFill>
        <p:spPr bwMode="auto">
          <a:xfrm>
            <a:off x="5500694" y="2428868"/>
            <a:ext cx="3170238" cy="1784350"/>
          </a:xfrm>
          <a:prstGeom prst="rect">
            <a:avLst/>
          </a:prstGeom>
          <a:noFill/>
          <a:ln w="9525">
            <a:noFill/>
            <a:miter lim="800000"/>
            <a:headEnd/>
            <a:tailEnd/>
          </a:ln>
        </p:spPr>
      </p:pic>
      <p:sp>
        <p:nvSpPr>
          <p:cNvPr id="9" name="8 CuadroTexto"/>
          <p:cNvSpPr txBox="1"/>
          <p:nvPr/>
        </p:nvSpPr>
        <p:spPr>
          <a:xfrm>
            <a:off x="714349" y="3357562"/>
            <a:ext cx="4429155" cy="830997"/>
          </a:xfrm>
          <a:prstGeom prst="rect">
            <a:avLst/>
          </a:prstGeom>
          <a:noFill/>
        </p:spPr>
        <p:txBody>
          <a:bodyPr wrap="square">
            <a:spAutoFit/>
          </a:bodyPr>
          <a:lstStyle/>
          <a:p>
            <a:pPr algn="just" fontAlgn="auto">
              <a:spcBef>
                <a:spcPts val="0"/>
              </a:spcBef>
              <a:spcAft>
                <a:spcPts val="0"/>
              </a:spcAft>
              <a:defRPr/>
            </a:pPr>
            <a:r>
              <a:rPr lang="it-IT" sz="2400" b="1" dirty="0">
                <a:latin typeface="+mn-lt"/>
                <a:cs typeface="+mn-cs"/>
              </a:rPr>
              <a:t>fare merenda tre ore prima del tramonto</a:t>
            </a:r>
          </a:p>
        </p:txBody>
      </p:sp>
    </p:spTree>
  </p:cSld>
  <p:clrMapOvr>
    <a:masterClrMapping/>
  </p:clrMapOvr>
  <p:transition advClick="0">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0" y="142875"/>
            <a:ext cx="9144000"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Adozione dell’ora europea</a:t>
            </a:r>
          </a:p>
        </p:txBody>
      </p:sp>
      <p:sp>
        <p:nvSpPr>
          <p:cNvPr id="13315" name="3 CuadroTexto"/>
          <p:cNvSpPr txBox="1">
            <a:spLocks noChangeArrowheads="1"/>
          </p:cNvSpPr>
          <p:nvPr/>
        </p:nvSpPr>
        <p:spPr bwMode="auto">
          <a:xfrm>
            <a:off x="214313" y="1357313"/>
            <a:ext cx="5941863" cy="4785926"/>
          </a:xfrm>
          <a:prstGeom prst="rect">
            <a:avLst/>
          </a:prstGeom>
          <a:noFill/>
          <a:ln w="9525">
            <a:noFill/>
            <a:miter lim="800000"/>
            <a:headEnd/>
            <a:tailEnd/>
          </a:ln>
        </p:spPr>
        <p:txBody>
          <a:bodyPr wrap="square">
            <a:spAutoFit/>
          </a:bodyPr>
          <a:lstStyle/>
          <a:p>
            <a:pPr algn="just">
              <a:spcAft>
                <a:spcPts val="3000"/>
              </a:spcAft>
              <a:buClr>
                <a:srgbClr val="000099"/>
              </a:buClr>
              <a:buFont typeface="Wingdings" pitchFamily="2" charset="2"/>
              <a:buChar char="§"/>
              <a:defRPr/>
            </a:pPr>
            <a:r>
              <a:rPr lang="it-IT" sz="2000" b="1" dirty="0">
                <a:solidFill>
                  <a:srgbClr val="000099"/>
                </a:solidFill>
                <a:latin typeface="+mj-lt"/>
              </a:rPr>
              <a:t> </a:t>
            </a:r>
            <a:r>
              <a:rPr lang="it-IT" sz="2000" b="1" dirty="0">
                <a:solidFill>
                  <a:prstClr val="black"/>
                </a:solidFill>
                <a:latin typeface="+mj-lt"/>
              </a:rPr>
              <a:t>Durante l’occupazione dell’Italia, all’inizio dell’Ottocento, le truppe napoleoniche imposero l’adozione degli orologi regolati secondo l’odierna </a:t>
            </a:r>
            <a:r>
              <a:rPr lang="it-IT" sz="2000" b="1" i="1" dirty="0">
                <a:solidFill>
                  <a:prstClr val="black"/>
                </a:solidFill>
                <a:latin typeface="+mj-lt"/>
              </a:rPr>
              <a:t>ora oltramontana</a:t>
            </a:r>
            <a:r>
              <a:rPr lang="it-IT" sz="2000" b="1" dirty="0">
                <a:solidFill>
                  <a:prstClr val="black"/>
                </a:solidFill>
                <a:latin typeface="+mj-lt"/>
              </a:rPr>
              <a:t>, detta anche “alla francese”: un sistema indipendente dalla stagione e dalla latitudine, in cui il giorno iniziava a mezzanotte.</a:t>
            </a:r>
            <a:endParaRPr lang="it-IT" sz="400" b="1" dirty="0">
              <a:latin typeface="+mj-lt"/>
            </a:endParaRPr>
          </a:p>
          <a:p>
            <a:pPr algn="just">
              <a:buClr>
                <a:srgbClr val="000099"/>
              </a:buClr>
              <a:buFont typeface="Wingdings" pitchFamily="2" charset="2"/>
              <a:buChar char="§"/>
              <a:defRPr/>
            </a:pPr>
            <a:r>
              <a:rPr lang="it-IT" sz="2000" b="1" dirty="0">
                <a:latin typeface="+mj-lt"/>
              </a:rPr>
              <a:t> Dopo l’allontanamento dei francesi, per un certo periodo, l’ora italica fu ristabilita nello Stato Pontificio, ma venne definitivamente abbandonata nel 1846, sotto il pontificato di Pio IX, a favore del sistema ormai adottato in tutta Europa. Pochi desideravano tornare all’antico sistema. In alcuni casi si conservò il quadrante alla romana con il nuovo sistema, generando confusione nella popolazione.</a:t>
            </a:r>
            <a:endParaRPr lang="it-IT" sz="2400" b="1" dirty="0">
              <a:solidFill>
                <a:srgbClr val="000099"/>
              </a:solidFill>
              <a:latin typeface="+mj-lt"/>
            </a:endParaRPr>
          </a:p>
        </p:txBody>
      </p:sp>
      <p:pic>
        <p:nvPicPr>
          <p:cNvPr id="14340" name="Picture 5" descr="File:Napoleon in His Study.jpg"/>
          <p:cNvPicPr>
            <a:picLocks noChangeAspect="1" noChangeArrowheads="1"/>
          </p:cNvPicPr>
          <p:nvPr/>
        </p:nvPicPr>
        <p:blipFill>
          <a:blip r:embed="rId2" cstate="print"/>
          <a:srcRect/>
          <a:stretch>
            <a:fillRect/>
          </a:stretch>
        </p:blipFill>
        <p:spPr bwMode="auto">
          <a:xfrm>
            <a:off x="6331062" y="1214438"/>
            <a:ext cx="2812938" cy="4662834"/>
          </a:xfrm>
          <a:prstGeom prst="rect">
            <a:avLst/>
          </a:prstGeom>
          <a:noFill/>
          <a:ln w="9525">
            <a:noFill/>
            <a:miter lim="800000"/>
            <a:headEnd/>
            <a:tailEnd/>
          </a:ln>
        </p:spPr>
      </p:pic>
      <p:sp>
        <p:nvSpPr>
          <p:cNvPr id="14341" name="5 Rectángulo"/>
          <p:cNvSpPr>
            <a:spLocks noChangeArrowheads="1"/>
          </p:cNvSpPr>
          <p:nvPr/>
        </p:nvSpPr>
        <p:spPr bwMode="auto">
          <a:xfrm>
            <a:off x="5929313" y="5898781"/>
            <a:ext cx="3214687" cy="261937"/>
          </a:xfrm>
          <a:prstGeom prst="rect">
            <a:avLst/>
          </a:prstGeom>
          <a:noFill/>
          <a:ln w="9525">
            <a:noFill/>
            <a:miter lim="800000"/>
            <a:headEnd/>
            <a:tailEnd/>
          </a:ln>
        </p:spPr>
        <p:txBody>
          <a:bodyPr>
            <a:spAutoFit/>
          </a:bodyPr>
          <a:lstStyle/>
          <a:p>
            <a:pPr algn="ctr"/>
            <a:r>
              <a:rPr lang="it-IT" sz="1100" i="1" dirty="0"/>
              <a:t>Jacques-Louis David </a:t>
            </a:r>
            <a:r>
              <a:rPr lang="it-IT" sz="1100" dirty="0"/>
              <a:t>– </a:t>
            </a:r>
            <a:r>
              <a:rPr lang="it-IT" sz="1100" i="1" dirty="0"/>
              <a:t>Napoleone nel suo studio</a:t>
            </a:r>
            <a:endParaRPr lang="it-IT" sz="1100" dirty="0"/>
          </a:p>
        </p:txBody>
      </p:sp>
    </p:spTree>
  </p:cSld>
  <p:clrMapOvr>
    <a:masterClrMapping/>
  </p:clrMapOvr>
  <p:transition advClick="0">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625" y="0"/>
            <a:ext cx="8286750"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Esempio I</a:t>
            </a:r>
          </a:p>
        </p:txBody>
      </p:sp>
      <p:sp>
        <p:nvSpPr>
          <p:cNvPr id="15363" name="7 CuadroTexto"/>
          <p:cNvSpPr txBox="1">
            <a:spLocks noChangeArrowheads="1"/>
          </p:cNvSpPr>
          <p:nvPr/>
        </p:nvSpPr>
        <p:spPr bwMode="auto">
          <a:xfrm>
            <a:off x="35496" y="785813"/>
            <a:ext cx="9108505" cy="892552"/>
          </a:xfrm>
          <a:prstGeom prst="rect">
            <a:avLst/>
          </a:prstGeom>
          <a:noFill/>
          <a:ln w="9525">
            <a:noFill/>
            <a:miter lim="800000"/>
            <a:headEnd/>
            <a:tailEnd/>
          </a:ln>
        </p:spPr>
        <p:txBody>
          <a:bodyPr wrap="square">
            <a:spAutoFit/>
          </a:bodyPr>
          <a:lstStyle/>
          <a:p>
            <a:pPr>
              <a:buClr>
                <a:srgbClr val="000099"/>
              </a:buClr>
              <a:buFont typeface="Wingdings" pitchFamily="2" charset="2"/>
              <a:buChar char="§"/>
            </a:pPr>
            <a:r>
              <a:rPr lang="it-IT" sz="2800" b="1" dirty="0">
                <a:solidFill>
                  <a:srgbClr val="000099"/>
                </a:solidFill>
                <a:latin typeface="Calibri" pitchFamily="34" charset="0"/>
              </a:rPr>
              <a:t> </a:t>
            </a:r>
            <a:r>
              <a:rPr lang="it-IT" sz="2400" b="1" dirty="0">
                <a:solidFill>
                  <a:srgbClr val="000099"/>
                </a:solidFill>
                <a:latin typeface="Calibri" pitchFamily="34" charset="0"/>
              </a:rPr>
              <a:t>Orologio all’interno della cattedrale di Santa Maria del Fiore, Firenze</a:t>
            </a:r>
          </a:p>
          <a:p>
            <a:pPr algn="ctr">
              <a:buClr>
                <a:srgbClr val="000099"/>
              </a:buClr>
            </a:pPr>
            <a:r>
              <a:rPr lang="it-IT" sz="2400" b="1" dirty="0">
                <a:solidFill>
                  <a:srgbClr val="000099"/>
                </a:solidFill>
                <a:latin typeface="Calibri" pitchFamily="34" charset="0"/>
              </a:rPr>
              <a:t>È un affresco di Paolo Uccello, di 470 × 470 cm, databile al 1443.</a:t>
            </a:r>
          </a:p>
        </p:txBody>
      </p:sp>
      <p:sp>
        <p:nvSpPr>
          <p:cNvPr id="15364" name="11 CuadroTexto"/>
          <p:cNvSpPr txBox="1">
            <a:spLocks noChangeArrowheads="1"/>
          </p:cNvSpPr>
          <p:nvPr/>
        </p:nvSpPr>
        <p:spPr bwMode="auto">
          <a:xfrm>
            <a:off x="428625" y="5857875"/>
            <a:ext cx="7715250" cy="830263"/>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2400" b="1" dirty="0">
                <a:solidFill>
                  <a:srgbClr val="000099"/>
                </a:solidFill>
                <a:latin typeface="Calibri" pitchFamily="34" charset="0"/>
              </a:rPr>
              <a:t> </a:t>
            </a:r>
            <a:r>
              <a:rPr lang="it-IT" sz="2400" b="1" dirty="0">
                <a:latin typeface="Calibri" pitchFamily="34" charset="0"/>
              </a:rPr>
              <a:t>Il quadrante indica le 24 ore con numeri romani, con un movimento opposto a quello degli orologi odierni.</a:t>
            </a:r>
          </a:p>
        </p:txBody>
      </p:sp>
      <p:pic>
        <p:nvPicPr>
          <p:cNvPr id="15365" name="10 Imagen" descr="Firenze - Santa Maria del Fiore.jpg"/>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Lst>
          </a:blip>
          <a:srcRect/>
          <a:stretch>
            <a:fillRect/>
          </a:stretch>
        </p:blipFill>
        <p:spPr bwMode="auto">
          <a:xfrm>
            <a:off x="323529" y="1772816"/>
            <a:ext cx="4104456" cy="3902075"/>
          </a:xfrm>
          <a:prstGeom prst="rect">
            <a:avLst/>
          </a:prstGeom>
          <a:noFill/>
          <a:ln w="3175">
            <a:solidFill>
              <a:schemeClr val="tx1"/>
            </a:solidFill>
            <a:miter lim="800000"/>
            <a:headEnd/>
            <a:tailEnd/>
          </a:ln>
        </p:spPr>
      </p:pic>
      <p:sp>
        <p:nvSpPr>
          <p:cNvPr id="15366" name="11 CuadroTexto"/>
          <p:cNvSpPr txBox="1">
            <a:spLocks noChangeArrowheads="1"/>
          </p:cNvSpPr>
          <p:nvPr/>
        </p:nvSpPr>
        <p:spPr bwMode="auto">
          <a:xfrm>
            <a:off x="4644008" y="1928802"/>
            <a:ext cx="4142806" cy="2492990"/>
          </a:xfrm>
          <a:prstGeom prst="rect">
            <a:avLst/>
          </a:prstGeom>
          <a:noFill/>
          <a:ln w="9525">
            <a:noFill/>
            <a:miter lim="800000"/>
            <a:headEnd/>
            <a:tailEnd/>
          </a:ln>
        </p:spPr>
        <p:txBody>
          <a:bodyPr wrap="square">
            <a:spAutoFit/>
          </a:bodyPr>
          <a:lstStyle/>
          <a:p>
            <a:pPr algn="just">
              <a:spcAft>
                <a:spcPts val="1200"/>
              </a:spcAft>
              <a:buClr>
                <a:srgbClr val="000099"/>
              </a:buClr>
              <a:buFont typeface="Wingdings" pitchFamily="2" charset="2"/>
              <a:buChar char="§"/>
            </a:pPr>
            <a:r>
              <a:rPr lang="it-IT" sz="2800" dirty="0">
                <a:latin typeface="Calibri" pitchFamily="34" charset="0"/>
              </a:rPr>
              <a:t> </a:t>
            </a:r>
            <a:r>
              <a:rPr lang="it-IT" dirty="0"/>
              <a:t>L’orologio mantiene l’</a:t>
            </a:r>
            <a:r>
              <a:rPr lang="it-IT" i="1" dirty="0"/>
              <a:t>ora italica</a:t>
            </a:r>
            <a:r>
              <a:rPr lang="it-IT" dirty="0"/>
              <a:t>. La foto è stata scattata verso le 10:40 del mattino, il 12 settembre, quando mancavano circa nove ore al tramonto.</a:t>
            </a:r>
            <a:endParaRPr lang="it-IT" sz="2000" dirty="0">
              <a:latin typeface="Calibri" pitchFamily="34" charset="0"/>
            </a:endParaRPr>
          </a:p>
          <a:p>
            <a:pPr algn="just">
              <a:buClr>
                <a:srgbClr val="000099"/>
              </a:buClr>
              <a:buFont typeface="Wingdings" pitchFamily="2" charset="2"/>
              <a:buChar char="§"/>
            </a:pPr>
            <a:r>
              <a:rPr lang="it-IT" sz="2400" dirty="0">
                <a:latin typeface="Calibri" pitchFamily="34" charset="0"/>
              </a:rPr>
              <a:t> </a:t>
            </a:r>
            <a:r>
              <a:rPr lang="it-IT" dirty="0"/>
              <a:t>Sebbene oggi sia automatizzato, fino al 1980 c’erano due persone incaricate di regolare la lancetta ogni settimana</a:t>
            </a:r>
            <a:r>
              <a:rPr lang="it-IT" sz="2000" dirty="0">
                <a:latin typeface="Calibri" pitchFamily="34" charset="0"/>
              </a:rPr>
              <a:t>. </a:t>
            </a:r>
            <a:endParaRPr lang="it-IT" sz="2400" dirty="0">
              <a:latin typeface="Calibri" pitchFamily="34" charset="0"/>
            </a:endParaRPr>
          </a:p>
        </p:txBody>
      </p:sp>
    </p:spTree>
  </p:cSld>
  <p:clrMapOvr>
    <a:masterClrMapping/>
  </p:clrMapOvr>
  <p:transition advClick="0">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625" y="0"/>
            <a:ext cx="8286750"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Esempio II</a:t>
            </a:r>
          </a:p>
        </p:txBody>
      </p:sp>
      <p:sp>
        <p:nvSpPr>
          <p:cNvPr id="16387" name="7 CuadroTexto"/>
          <p:cNvSpPr txBox="1">
            <a:spLocks noChangeArrowheads="1"/>
          </p:cNvSpPr>
          <p:nvPr/>
        </p:nvSpPr>
        <p:spPr bwMode="auto">
          <a:xfrm>
            <a:off x="500063" y="785813"/>
            <a:ext cx="8643937" cy="892175"/>
          </a:xfrm>
          <a:prstGeom prst="rect">
            <a:avLst/>
          </a:prstGeom>
          <a:noFill/>
          <a:ln w="9525">
            <a:noFill/>
            <a:miter lim="800000"/>
            <a:headEnd/>
            <a:tailEnd/>
          </a:ln>
        </p:spPr>
        <p:txBody>
          <a:bodyPr>
            <a:spAutoFit/>
          </a:bodyPr>
          <a:lstStyle/>
          <a:p>
            <a:pPr>
              <a:buClr>
                <a:srgbClr val="000099"/>
              </a:buClr>
              <a:buFont typeface="Wingdings" pitchFamily="2" charset="2"/>
              <a:buChar char="§"/>
            </a:pPr>
            <a:r>
              <a:rPr lang="it-IT" sz="2800" b="1" dirty="0">
                <a:solidFill>
                  <a:srgbClr val="000099"/>
                </a:solidFill>
                <a:latin typeface="Calibri" pitchFamily="34" charset="0"/>
              </a:rPr>
              <a:t> Orologio di Piazza San Marco, Venezia.</a:t>
            </a:r>
          </a:p>
          <a:p>
            <a:pPr>
              <a:buClr>
                <a:srgbClr val="000099"/>
              </a:buClr>
            </a:pPr>
            <a:r>
              <a:rPr lang="it-IT" sz="2400" b="1" dirty="0">
                <a:solidFill>
                  <a:srgbClr val="000099"/>
                </a:solidFill>
                <a:latin typeface="Calibri" pitchFamily="34" charset="0"/>
              </a:rPr>
              <a:t>       Zuan Carlo da Reggio, 1499.</a:t>
            </a:r>
          </a:p>
        </p:txBody>
      </p:sp>
      <p:sp>
        <p:nvSpPr>
          <p:cNvPr id="16388" name="11 CuadroTexto"/>
          <p:cNvSpPr txBox="1">
            <a:spLocks noChangeArrowheads="1"/>
          </p:cNvSpPr>
          <p:nvPr/>
        </p:nvSpPr>
        <p:spPr bwMode="auto">
          <a:xfrm>
            <a:off x="179512" y="5857875"/>
            <a:ext cx="8784976" cy="800219"/>
          </a:xfrm>
          <a:prstGeom prst="rect">
            <a:avLst/>
          </a:prstGeom>
          <a:noFill/>
          <a:ln w="9525">
            <a:noFill/>
            <a:miter lim="800000"/>
            <a:headEnd/>
            <a:tailEnd/>
          </a:ln>
        </p:spPr>
        <p:txBody>
          <a:bodyPr wrap="square">
            <a:spAutoFit/>
          </a:bodyPr>
          <a:lstStyle/>
          <a:p>
            <a:pPr algn="just">
              <a:buClr>
                <a:srgbClr val="000099"/>
              </a:buClr>
              <a:buFont typeface="Wingdings" pitchFamily="2" charset="2"/>
              <a:buChar char="§"/>
            </a:pPr>
            <a:r>
              <a:rPr lang="it-IT" sz="2400" b="1" dirty="0">
                <a:solidFill>
                  <a:srgbClr val="000099"/>
                </a:solidFill>
                <a:latin typeface="Calibri" pitchFamily="34" charset="0"/>
              </a:rPr>
              <a:t> </a:t>
            </a:r>
            <a:r>
              <a:rPr lang="it-IT" sz="2200" b="1" dirty="0">
                <a:latin typeface="Calibri" pitchFamily="34" charset="0"/>
              </a:rPr>
              <a:t>Il quadrante indica le 24 ore in numeri romani e presenta i segni zodiacali con le relative costellazioni, i nomi dei mesi e i numeri dei giorni.</a:t>
            </a:r>
          </a:p>
        </p:txBody>
      </p:sp>
      <p:pic>
        <p:nvPicPr>
          <p:cNvPr id="16389" name="5 Imagen" descr="Venezia - Piazza San Marco.jpg"/>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Lst>
          </a:blip>
          <a:srcRect/>
          <a:stretch>
            <a:fillRect/>
          </a:stretch>
        </p:blipFill>
        <p:spPr bwMode="auto">
          <a:xfrm>
            <a:off x="2071670" y="1785926"/>
            <a:ext cx="4857766" cy="4000500"/>
          </a:xfrm>
          <a:prstGeom prst="rect">
            <a:avLst/>
          </a:prstGeom>
          <a:noFill/>
          <a:ln w="3175">
            <a:solidFill>
              <a:schemeClr val="tx1"/>
            </a:solidFill>
            <a:miter lim="800000"/>
            <a:headEnd/>
            <a:tailEnd/>
          </a:ln>
        </p:spPr>
      </p:pic>
    </p:spTree>
  </p:cSld>
  <p:clrMapOvr>
    <a:masterClrMapping/>
  </p:clrMapOvr>
  <p:transition advClick="0">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625" y="0"/>
            <a:ext cx="8286750" cy="830263"/>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Esempio III</a:t>
            </a:r>
          </a:p>
        </p:txBody>
      </p:sp>
      <p:sp>
        <p:nvSpPr>
          <p:cNvPr id="17411" name="7 CuadroTexto"/>
          <p:cNvSpPr txBox="1">
            <a:spLocks noChangeArrowheads="1"/>
          </p:cNvSpPr>
          <p:nvPr/>
        </p:nvSpPr>
        <p:spPr bwMode="auto">
          <a:xfrm>
            <a:off x="357188" y="785813"/>
            <a:ext cx="8786812" cy="523875"/>
          </a:xfrm>
          <a:prstGeom prst="rect">
            <a:avLst/>
          </a:prstGeom>
          <a:noFill/>
          <a:ln w="9525">
            <a:noFill/>
            <a:miter lim="800000"/>
            <a:headEnd/>
            <a:tailEnd/>
          </a:ln>
        </p:spPr>
        <p:txBody>
          <a:bodyPr>
            <a:spAutoFit/>
          </a:bodyPr>
          <a:lstStyle/>
          <a:p>
            <a:pPr>
              <a:buClr>
                <a:srgbClr val="000099"/>
              </a:buClr>
              <a:buFont typeface="Wingdings" pitchFamily="2" charset="2"/>
              <a:buChar char="§"/>
            </a:pPr>
            <a:r>
              <a:rPr lang="it-IT" sz="2800" b="1" dirty="0">
                <a:solidFill>
                  <a:srgbClr val="000099"/>
                </a:solidFill>
                <a:latin typeface="Calibri" pitchFamily="34" charset="0"/>
              </a:rPr>
              <a:t> Orologio astronomico rinascimentale di Brescia (1546)</a:t>
            </a:r>
          </a:p>
        </p:txBody>
      </p:sp>
      <p:sp>
        <p:nvSpPr>
          <p:cNvPr id="17412" name="11 CuadroTexto"/>
          <p:cNvSpPr txBox="1">
            <a:spLocks noChangeArrowheads="1"/>
          </p:cNvSpPr>
          <p:nvPr/>
        </p:nvSpPr>
        <p:spPr bwMode="auto">
          <a:xfrm>
            <a:off x="428625" y="6072188"/>
            <a:ext cx="8215313" cy="430887"/>
          </a:xfrm>
          <a:prstGeom prst="rect">
            <a:avLst/>
          </a:prstGeom>
          <a:noFill/>
          <a:ln w="9525">
            <a:noFill/>
            <a:miter lim="800000"/>
            <a:headEnd/>
            <a:tailEnd/>
          </a:ln>
        </p:spPr>
        <p:txBody>
          <a:bodyPr>
            <a:spAutoFit/>
          </a:bodyPr>
          <a:lstStyle/>
          <a:p>
            <a:pPr algn="just">
              <a:buClr>
                <a:srgbClr val="000099"/>
              </a:buClr>
              <a:buFont typeface="Wingdings" pitchFamily="2" charset="2"/>
              <a:buChar char="§"/>
            </a:pPr>
            <a:r>
              <a:rPr lang="it-IT" sz="2200" b="1" dirty="0">
                <a:solidFill>
                  <a:srgbClr val="000099"/>
                </a:solidFill>
                <a:latin typeface="Calibri" pitchFamily="34" charset="0"/>
              </a:rPr>
              <a:t> </a:t>
            </a:r>
            <a:r>
              <a:rPr lang="it-IT" sz="2200" b="1" dirty="0">
                <a:latin typeface="Calibri" pitchFamily="34" charset="0"/>
              </a:rPr>
              <a:t>Indica le 24 ore, le fasi lunari e la posizione del Sole nello zodiaco.</a:t>
            </a:r>
          </a:p>
        </p:txBody>
      </p:sp>
      <p:pic>
        <p:nvPicPr>
          <p:cNvPr id="17413" name="8 Imagen" descr="Brescia - Piazza della Loggia.jpg"/>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2357422" y="1785926"/>
            <a:ext cx="4857765" cy="4143375"/>
          </a:xfrm>
          <a:prstGeom prst="rect">
            <a:avLst/>
          </a:prstGeom>
          <a:noFill/>
          <a:ln w="3175">
            <a:solidFill>
              <a:schemeClr val="tx1"/>
            </a:solidFill>
            <a:miter lim="800000"/>
            <a:headEnd/>
            <a:tailEnd/>
          </a:ln>
        </p:spPr>
      </p:pic>
      <p:sp>
        <p:nvSpPr>
          <p:cNvPr id="17414" name="11 CuadroTexto"/>
          <p:cNvSpPr txBox="1">
            <a:spLocks noChangeArrowheads="1"/>
          </p:cNvSpPr>
          <p:nvPr/>
        </p:nvSpPr>
        <p:spPr bwMode="auto">
          <a:xfrm>
            <a:off x="857250" y="1214438"/>
            <a:ext cx="3214688" cy="461962"/>
          </a:xfrm>
          <a:prstGeom prst="rect">
            <a:avLst/>
          </a:prstGeom>
          <a:noFill/>
          <a:ln w="9525">
            <a:noFill/>
            <a:miter lim="800000"/>
            <a:headEnd/>
            <a:tailEnd/>
          </a:ln>
        </p:spPr>
        <p:txBody>
          <a:bodyPr>
            <a:spAutoFit/>
          </a:bodyPr>
          <a:lstStyle/>
          <a:p>
            <a:pPr algn="just">
              <a:buClr>
                <a:srgbClr val="000099"/>
              </a:buClr>
            </a:pPr>
            <a:r>
              <a:rPr lang="it-IT" sz="2400" b="1" i="1" dirty="0">
                <a:solidFill>
                  <a:srgbClr val="000099"/>
                </a:solidFill>
                <a:latin typeface="Calibri" pitchFamily="34" charset="0"/>
              </a:rPr>
              <a:t> (Piazza della Loggia)</a:t>
            </a:r>
          </a:p>
        </p:txBody>
      </p:sp>
    </p:spTree>
  </p:cSld>
  <p:clrMapOvr>
    <a:masterClrMapping/>
  </p:clrMapOvr>
  <p:transition advClick="0">
    <p:zo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625" y="0"/>
            <a:ext cx="8286750" cy="769938"/>
          </a:xfrm>
          <a:prstGeom prst="rect">
            <a:avLst/>
          </a:prstGeom>
          <a:noFill/>
        </p:spPr>
        <p:txBody>
          <a:bodyPr>
            <a:spAutoFit/>
          </a:bodyPr>
          <a:lstStyle/>
          <a:p>
            <a:pPr algn="ctr" fontAlgn="auto">
              <a:spcBef>
                <a:spcPts val="0"/>
              </a:spcBef>
              <a:spcAft>
                <a:spcPts val="0"/>
              </a:spcAft>
              <a:defRPr/>
            </a:pPr>
            <a:r>
              <a:rPr lang="it-IT" sz="4400" b="1" dirty="0">
                <a:solidFill>
                  <a:schemeClr val="accent2">
                    <a:lumMod val="75000"/>
                  </a:schemeClr>
                </a:solidFill>
                <a:latin typeface="+mn-lt"/>
                <a:cs typeface="+mn-cs"/>
              </a:rPr>
              <a:t>Esempi di orologi a sei ore (I)</a:t>
            </a:r>
          </a:p>
        </p:txBody>
      </p:sp>
      <p:pic>
        <p:nvPicPr>
          <p:cNvPr id="18435" name="6 Imagen" descr="San Gemini - Palazzo Pretorio (s XII).jpg"/>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714375" y="1214438"/>
            <a:ext cx="2368550" cy="2268537"/>
          </a:xfrm>
          <a:prstGeom prst="rect">
            <a:avLst/>
          </a:prstGeom>
          <a:noFill/>
          <a:ln w="9525">
            <a:noFill/>
            <a:miter lim="800000"/>
            <a:headEnd/>
            <a:tailEnd/>
          </a:ln>
        </p:spPr>
      </p:pic>
      <p:sp>
        <p:nvSpPr>
          <p:cNvPr id="18437" name="11 CuadroTexto"/>
          <p:cNvSpPr txBox="1">
            <a:spLocks noChangeArrowheads="1"/>
          </p:cNvSpPr>
          <p:nvPr/>
        </p:nvSpPr>
        <p:spPr bwMode="auto">
          <a:xfrm>
            <a:off x="0" y="3500438"/>
            <a:ext cx="9144000" cy="523220"/>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Palazzo Pretorio                                            San Pietro                                       Santa Maria di Galeria</a:t>
            </a:r>
          </a:p>
          <a:p>
            <a:pPr algn="just">
              <a:buClr>
                <a:srgbClr val="000099"/>
              </a:buClr>
            </a:pPr>
            <a:r>
              <a:rPr lang="it-IT" sz="1400" dirty="0">
                <a:latin typeface="Calibri" pitchFamily="34" charset="0"/>
              </a:rPr>
              <a:t>                           San Gemini (Umbria)                               Perugia (Umbria)                                                (Lazio)</a:t>
            </a:r>
          </a:p>
        </p:txBody>
      </p:sp>
      <p:sp>
        <p:nvSpPr>
          <p:cNvPr id="18442" name="11 CuadroTexto"/>
          <p:cNvSpPr txBox="1">
            <a:spLocks noChangeArrowheads="1"/>
          </p:cNvSpPr>
          <p:nvPr/>
        </p:nvSpPr>
        <p:spPr bwMode="auto">
          <a:xfrm>
            <a:off x="0" y="6334125"/>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Cattedrale di San Liberatore                          Torre dell'Orologio                                  San Silvestro Papa</a:t>
            </a:r>
          </a:p>
          <a:p>
            <a:pPr algn="just">
              <a:buClr>
                <a:srgbClr val="000099"/>
              </a:buClr>
            </a:pPr>
            <a:r>
              <a:rPr lang="it-IT" sz="1400" dirty="0">
                <a:latin typeface="Calibri" pitchFamily="34" charset="0"/>
              </a:rPr>
              <a:t>                        Magliano Sabina (Lazio)                                 Capena (Lazio)                                             Sutri (Lazio)</a:t>
            </a:r>
          </a:p>
        </p:txBody>
      </p:sp>
      <p:sp>
        <p:nvSpPr>
          <p:cNvPr id="18443" name="10 Rectángulo"/>
          <p:cNvSpPr>
            <a:spLocks noChangeArrowheads="1"/>
          </p:cNvSpPr>
          <p:nvPr/>
        </p:nvSpPr>
        <p:spPr bwMode="auto">
          <a:xfrm>
            <a:off x="0" y="714375"/>
            <a:ext cx="9144000" cy="369332"/>
          </a:xfrm>
          <a:prstGeom prst="rect">
            <a:avLst/>
          </a:prstGeom>
          <a:noFill/>
          <a:ln w="9525">
            <a:noFill/>
            <a:miter lim="800000"/>
            <a:headEnd/>
            <a:tailEnd/>
          </a:ln>
        </p:spPr>
        <p:txBody>
          <a:bodyPr>
            <a:spAutoFit/>
          </a:bodyPr>
          <a:lstStyle/>
          <a:p>
            <a:pPr algn="ctr"/>
            <a:r>
              <a:rPr lang="it-IT" b="1" dirty="0">
                <a:solidFill>
                  <a:srgbClr val="000099"/>
                </a:solidFill>
              </a:rPr>
              <a:t>In tutta Italia se ne contano intorno ai 270, sopratutto a Roma e in ambito laziale</a:t>
            </a:r>
            <a:endParaRPr lang="ca-ES" b="1" dirty="0">
              <a:solidFill>
                <a:srgbClr val="000099"/>
              </a:solidFill>
            </a:endParaRPr>
          </a:p>
        </p:txBody>
      </p:sp>
      <p:pic>
        <p:nvPicPr>
          <p:cNvPr id="18444" name="Picture 12"/>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contrast="40000"/>
                    </a14:imgEffect>
                  </a14:imgLayer>
                </a14:imgProps>
              </a:ext>
            </a:extLst>
          </a:blip>
          <a:srcRect/>
          <a:stretch>
            <a:fillRect/>
          </a:stretch>
        </p:blipFill>
        <p:spPr bwMode="auto">
          <a:xfrm>
            <a:off x="3428992" y="1214422"/>
            <a:ext cx="2286016" cy="2286016"/>
          </a:xfrm>
          <a:prstGeom prst="rect">
            <a:avLst/>
          </a:prstGeom>
          <a:noFill/>
          <a:ln w="9525">
            <a:noFill/>
            <a:miter lim="800000"/>
            <a:headEnd/>
            <a:tailEnd/>
          </a:ln>
          <a:effectLst/>
        </p:spPr>
      </p:pic>
      <p:pic>
        <p:nvPicPr>
          <p:cNvPr id="18445" name="Picture 13"/>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Lst>
          </a:blip>
          <a:srcRect/>
          <a:stretch>
            <a:fillRect/>
          </a:stretch>
        </p:blipFill>
        <p:spPr bwMode="auto">
          <a:xfrm>
            <a:off x="6000760" y="1214422"/>
            <a:ext cx="2500330" cy="2286015"/>
          </a:xfrm>
          <a:prstGeom prst="rect">
            <a:avLst/>
          </a:prstGeom>
          <a:noFill/>
          <a:ln w="9525">
            <a:noFill/>
            <a:miter lim="800000"/>
            <a:headEnd/>
            <a:tailEnd/>
          </a:ln>
          <a:effectLst/>
        </p:spPr>
      </p:pic>
      <p:pic>
        <p:nvPicPr>
          <p:cNvPr id="18446" name="Picture 14"/>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Lst>
          </a:blip>
          <a:srcRect/>
          <a:stretch>
            <a:fillRect/>
          </a:stretch>
        </p:blipFill>
        <p:spPr bwMode="auto">
          <a:xfrm>
            <a:off x="6072198" y="4071943"/>
            <a:ext cx="2357453" cy="2286015"/>
          </a:xfrm>
          <a:prstGeom prst="rect">
            <a:avLst/>
          </a:prstGeom>
          <a:noFill/>
          <a:ln w="9525">
            <a:noFill/>
            <a:miter lim="800000"/>
            <a:headEnd/>
            <a:tailEnd/>
          </a:ln>
          <a:effectLst/>
        </p:spPr>
      </p:pic>
      <p:pic>
        <p:nvPicPr>
          <p:cNvPr id="18447" name="Picture 15"/>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20000" contrast="40000"/>
                    </a14:imgEffect>
                  </a14:imgLayer>
                </a14:imgProps>
              </a:ext>
            </a:extLst>
          </a:blip>
          <a:srcRect/>
          <a:stretch>
            <a:fillRect/>
          </a:stretch>
        </p:blipFill>
        <p:spPr bwMode="auto">
          <a:xfrm>
            <a:off x="642910" y="4071942"/>
            <a:ext cx="2533153" cy="2286016"/>
          </a:xfrm>
          <a:prstGeom prst="rect">
            <a:avLst/>
          </a:prstGeom>
          <a:noFill/>
          <a:ln w="9525">
            <a:noFill/>
            <a:miter lim="800000"/>
            <a:headEnd/>
            <a:tailEnd/>
          </a:ln>
          <a:effectLst/>
        </p:spPr>
      </p:pic>
      <p:pic>
        <p:nvPicPr>
          <p:cNvPr id="18448" name="Picture 16"/>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20000" contrast="40000"/>
                    </a14:imgEffect>
                  </a14:imgLayer>
                </a14:imgProps>
              </a:ext>
            </a:extLst>
          </a:blip>
          <a:srcRect/>
          <a:stretch>
            <a:fillRect/>
          </a:stretch>
        </p:blipFill>
        <p:spPr bwMode="auto">
          <a:xfrm>
            <a:off x="3357554" y="4071942"/>
            <a:ext cx="2491757" cy="2286016"/>
          </a:xfrm>
          <a:prstGeom prst="rect">
            <a:avLst/>
          </a:prstGeom>
          <a:noFill/>
          <a:ln w="9525">
            <a:noFill/>
            <a:miter lim="800000"/>
            <a:headEnd/>
            <a:tailEnd/>
          </a:ln>
          <a:effectLst/>
        </p:spPr>
      </p:pic>
    </p:spTree>
  </p:cSld>
  <p:clrMapOvr>
    <a:masterClrMapping/>
  </p:clrMapOvr>
  <p:transition advClick="0">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0" y="0"/>
            <a:ext cx="9144000" cy="769441"/>
          </a:xfrm>
          <a:prstGeom prst="rect">
            <a:avLst/>
          </a:prstGeom>
          <a:noFill/>
        </p:spPr>
        <p:txBody>
          <a:bodyPr wrap="square">
            <a:spAutoFit/>
          </a:bodyPr>
          <a:lstStyle/>
          <a:p>
            <a:pPr algn="ctr" fontAlgn="auto">
              <a:spcBef>
                <a:spcPts val="0"/>
              </a:spcBef>
              <a:spcAft>
                <a:spcPts val="0"/>
              </a:spcAft>
              <a:defRPr/>
            </a:pPr>
            <a:r>
              <a:rPr lang="it-IT" sz="4000" b="1" dirty="0">
                <a:solidFill>
                  <a:schemeClr val="accent2">
                    <a:lumMod val="75000"/>
                  </a:schemeClr>
                </a:solidFill>
                <a:latin typeface="+mn-lt"/>
                <a:cs typeface="+mn-cs"/>
              </a:rPr>
              <a:t>Esempi di orologi a sei ore (II)</a:t>
            </a:r>
            <a:r>
              <a:rPr lang="it-IT" sz="4400" b="1" dirty="0">
                <a:solidFill>
                  <a:schemeClr val="accent2">
                    <a:lumMod val="75000"/>
                  </a:schemeClr>
                </a:solidFill>
                <a:latin typeface="+mn-lt"/>
                <a:cs typeface="+mn-cs"/>
              </a:rPr>
              <a:t> – Lazio</a:t>
            </a:r>
          </a:p>
        </p:txBody>
      </p:sp>
      <p:sp>
        <p:nvSpPr>
          <p:cNvPr id="19461" name="11 CuadroTexto"/>
          <p:cNvSpPr txBox="1">
            <a:spLocks noChangeArrowheads="1"/>
          </p:cNvSpPr>
          <p:nvPr/>
        </p:nvSpPr>
        <p:spPr bwMode="auto">
          <a:xfrm>
            <a:off x="0" y="3071813"/>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Cattedrale di San Pietro                              San Nicola di Bari                                        Palazzo Pontificio</a:t>
            </a:r>
          </a:p>
          <a:p>
            <a:pPr algn="just">
              <a:buClr>
                <a:srgbClr val="000099"/>
              </a:buClr>
            </a:pPr>
            <a:r>
              <a:rPr lang="it-IT" sz="1400" dirty="0">
                <a:latin typeface="Calibri" pitchFamily="34" charset="0"/>
              </a:rPr>
              <a:t>                                Frascati (Lazio)                                    Genazzano (Lazio)                                    Castel Gandolfo (Lazio)</a:t>
            </a:r>
          </a:p>
        </p:txBody>
      </p:sp>
      <p:sp>
        <p:nvSpPr>
          <p:cNvPr id="19466" name="11 CuadroTexto"/>
          <p:cNvSpPr txBox="1">
            <a:spLocks noChangeArrowheads="1"/>
          </p:cNvSpPr>
          <p:nvPr/>
        </p:nvSpPr>
        <p:spPr bwMode="auto">
          <a:xfrm>
            <a:off x="0" y="6072188"/>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Torre dell'Orologio della Rocca dei Borgia              Sant'Andrea Apostolo                     Sant'Andrea Apostolo (interno)</a:t>
            </a:r>
          </a:p>
          <a:p>
            <a:pPr algn="just">
              <a:buClr>
                <a:srgbClr val="000099"/>
              </a:buClr>
            </a:pPr>
            <a:r>
              <a:rPr lang="it-IT" sz="1400" dirty="0">
                <a:latin typeface="Calibri" pitchFamily="34" charset="0"/>
              </a:rPr>
              <a:t>                                                                                                    Subiaco (Lazio)</a:t>
            </a:r>
          </a:p>
        </p:txBody>
      </p:sp>
      <p:pic>
        <p:nvPicPr>
          <p:cNvPr id="19467" name="Picture 11"/>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571472" y="785794"/>
            <a:ext cx="2506784" cy="2286016"/>
          </a:xfrm>
          <a:prstGeom prst="rect">
            <a:avLst/>
          </a:prstGeom>
          <a:noFill/>
          <a:ln w="9525">
            <a:noFill/>
            <a:miter lim="800000"/>
            <a:headEnd/>
            <a:tailEnd/>
          </a:ln>
          <a:effectLst/>
        </p:spPr>
      </p:pic>
      <p:pic>
        <p:nvPicPr>
          <p:cNvPr id="19468" name="Picture 12"/>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contrast="40000"/>
                    </a14:imgEffect>
                  </a14:imgLayer>
                </a14:imgProps>
              </a:ext>
            </a:extLst>
          </a:blip>
          <a:srcRect/>
          <a:stretch>
            <a:fillRect/>
          </a:stretch>
        </p:blipFill>
        <p:spPr bwMode="auto">
          <a:xfrm>
            <a:off x="3357554" y="785794"/>
            <a:ext cx="2358185" cy="2286016"/>
          </a:xfrm>
          <a:prstGeom prst="rect">
            <a:avLst/>
          </a:prstGeom>
          <a:noFill/>
          <a:ln w="9525">
            <a:noFill/>
            <a:miter lim="800000"/>
            <a:headEnd/>
            <a:tailEnd/>
          </a:ln>
          <a:effectLst/>
        </p:spPr>
      </p:pic>
      <p:pic>
        <p:nvPicPr>
          <p:cNvPr id="19469" name="Picture 13"/>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0" contrast="40000"/>
                    </a14:imgEffect>
                  </a14:imgLayer>
                </a14:imgProps>
              </a:ext>
            </a:extLst>
          </a:blip>
          <a:srcRect/>
          <a:stretch>
            <a:fillRect/>
          </a:stretch>
        </p:blipFill>
        <p:spPr bwMode="auto">
          <a:xfrm>
            <a:off x="6072198" y="785794"/>
            <a:ext cx="2514168" cy="2286016"/>
          </a:xfrm>
          <a:prstGeom prst="rect">
            <a:avLst/>
          </a:prstGeom>
          <a:noFill/>
          <a:ln w="9525">
            <a:noFill/>
            <a:miter lim="800000"/>
            <a:headEnd/>
            <a:tailEnd/>
          </a:ln>
          <a:effectLst/>
        </p:spPr>
      </p:pic>
      <p:pic>
        <p:nvPicPr>
          <p:cNvPr id="19470" name="Picture 14"/>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Lst>
          </a:blip>
          <a:srcRect/>
          <a:stretch>
            <a:fillRect/>
          </a:stretch>
        </p:blipFill>
        <p:spPr bwMode="auto">
          <a:xfrm>
            <a:off x="500034" y="3571876"/>
            <a:ext cx="2597430" cy="2500330"/>
          </a:xfrm>
          <a:prstGeom prst="rect">
            <a:avLst/>
          </a:prstGeom>
          <a:noFill/>
          <a:ln w="9525">
            <a:noFill/>
            <a:miter lim="800000"/>
            <a:headEnd/>
            <a:tailEnd/>
          </a:ln>
          <a:effectLst/>
        </p:spPr>
      </p:pic>
      <p:pic>
        <p:nvPicPr>
          <p:cNvPr id="19471" name="Picture 15"/>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40000" contrast="40000"/>
                    </a14:imgEffect>
                  </a14:imgLayer>
                </a14:imgProps>
              </a:ext>
            </a:extLst>
          </a:blip>
          <a:srcRect/>
          <a:stretch>
            <a:fillRect/>
          </a:stretch>
        </p:blipFill>
        <p:spPr bwMode="auto">
          <a:xfrm>
            <a:off x="3286116" y="3575866"/>
            <a:ext cx="2571768" cy="2428160"/>
          </a:xfrm>
          <a:prstGeom prst="rect">
            <a:avLst/>
          </a:prstGeom>
          <a:noFill/>
          <a:ln w="9525">
            <a:noFill/>
            <a:miter lim="800000"/>
            <a:headEnd/>
            <a:tailEnd/>
          </a:ln>
          <a:effectLst/>
        </p:spPr>
      </p:pic>
      <p:pic>
        <p:nvPicPr>
          <p:cNvPr id="19472" name="Picture 16"/>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40000" contrast="20000"/>
                    </a14:imgEffect>
                  </a14:imgLayer>
                </a14:imgProps>
              </a:ext>
            </a:extLst>
          </a:blip>
          <a:srcRect/>
          <a:stretch>
            <a:fillRect/>
          </a:stretch>
        </p:blipFill>
        <p:spPr bwMode="auto">
          <a:xfrm>
            <a:off x="6072198" y="3643314"/>
            <a:ext cx="2488873" cy="2362572"/>
          </a:xfrm>
          <a:prstGeom prst="rect">
            <a:avLst/>
          </a:prstGeom>
          <a:noFill/>
          <a:ln w="9525">
            <a:noFill/>
            <a:miter lim="800000"/>
            <a:headEnd/>
            <a:tailEnd/>
          </a:ln>
          <a:effectLst/>
        </p:spPr>
      </p:pic>
    </p:spTree>
  </p:cSld>
  <p:clrMapOvr>
    <a:masterClrMapping/>
  </p:clrMapOvr>
  <p:transition advClick="0">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11 CuadroTexto"/>
          <p:cNvSpPr txBox="1">
            <a:spLocks noChangeArrowheads="1"/>
          </p:cNvSpPr>
          <p:nvPr/>
        </p:nvSpPr>
        <p:spPr bwMode="auto">
          <a:xfrm>
            <a:off x="0" y="3071813"/>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Santa Vittoria                                                              Duomo di San Gregorio Magno</a:t>
            </a:r>
          </a:p>
          <a:p>
            <a:pPr algn="just">
              <a:buClr>
                <a:srgbClr val="000099"/>
              </a:buClr>
            </a:pPr>
            <a:r>
              <a:rPr lang="it-IT" sz="1400" dirty="0">
                <a:latin typeface="Calibri" pitchFamily="34" charset="0"/>
              </a:rPr>
              <a:t>                         Anticoli Corrado (Lazio)                                                               Rocca Priora (Lazio)</a:t>
            </a:r>
          </a:p>
        </p:txBody>
      </p:sp>
      <p:sp>
        <p:nvSpPr>
          <p:cNvPr id="20490" name="11 CuadroTexto"/>
          <p:cNvSpPr txBox="1">
            <a:spLocks noChangeArrowheads="1"/>
          </p:cNvSpPr>
          <p:nvPr/>
        </p:nvSpPr>
        <p:spPr bwMode="auto">
          <a:xfrm>
            <a:off x="0" y="6072188"/>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Castello Baronale                                           Torre Civica                                        Palazzo Camerale</a:t>
            </a:r>
          </a:p>
          <a:p>
            <a:pPr algn="just">
              <a:buClr>
                <a:srgbClr val="000099"/>
              </a:buClr>
            </a:pPr>
            <a:r>
              <a:rPr lang="it-IT" sz="1400" dirty="0">
                <a:latin typeface="Calibri" pitchFamily="34" charset="0"/>
              </a:rPr>
              <a:t>                        Collalto Sabino (Lazio)                                   Cerveteri (Lazio)                                     Allumiere (Lazio)</a:t>
            </a:r>
          </a:p>
        </p:txBody>
      </p:sp>
      <p:pic>
        <p:nvPicPr>
          <p:cNvPr id="20491" name="Picture 11"/>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0000" contrast="40000"/>
                    </a14:imgEffect>
                  </a14:imgLayer>
                </a14:imgProps>
              </a:ext>
            </a:extLst>
          </a:blip>
          <a:srcRect/>
          <a:stretch>
            <a:fillRect/>
          </a:stretch>
        </p:blipFill>
        <p:spPr bwMode="auto">
          <a:xfrm>
            <a:off x="714348" y="785794"/>
            <a:ext cx="2367563" cy="2309818"/>
          </a:xfrm>
          <a:prstGeom prst="rect">
            <a:avLst/>
          </a:prstGeom>
          <a:noFill/>
          <a:ln w="9525">
            <a:noFill/>
            <a:miter lim="800000"/>
            <a:headEnd/>
            <a:tailEnd/>
          </a:ln>
          <a:effectLst/>
        </p:spPr>
      </p:pic>
      <p:pic>
        <p:nvPicPr>
          <p:cNvPr id="20492" name="Picture 12"/>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contrast="40000"/>
                    </a14:imgEffect>
                  </a14:imgLayer>
                </a14:imgProps>
              </a:ext>
            </a:extLst>
          </a:blip>
          <a:srcRect/>
          <a:stretch>
            <a:fillRect/>
          </a:stretch>
        </p:blipFill>
        <p:spPr bwMode="auto">
          <a:xfrm>
            <a:off x="3428992" y="785794"/>
            <a:ext cx="2328860" cy="2337119"/>
          </a:xfrm>
          <a:prstGeom prst="rect">
            <a:avLst/>
          </a:prstGeom>
          <a:noFill/>
          <a:ln w="9525">
            <a:noFill/>
            <a:miter lim="800000"/>
            <a:headEnd/>
            <a:tailEnd/>
          </a:ln>
          <a:effectLst/>
        </p:spPr>
      </p:pic>
      <p:pic>
        <p:nvPicPr>
          <p:cNvPr id="20493" name="Picture 13"/>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Lst>
          </a:blip>
          <a:srcRect/>
          <a:stretch>
            <a:fillRect/>
          </a:stretch>
        </p:blipFill>
        <p:spPr bwMode="auto">
          <a:xfrm>
            <a:off x="6072198" y="785794"/>
            <a:ext cx="2367324" cy="2342405"/>
          </a:xfrm>
          <a:prstGeom prst="rect">
            <a:avLst/>
          </a:prstGeom>
          <a:noFill/>
          <a:ln w="9525">
            <a:noFill/>
            <a:miter lim="800000"/>
            <a:headEnd/>
            <a:tailEnd/>
          </a:ln>
          <a:effectLst/>
        </p:spPr>
      </p:pic>
      <p:pic>
        <p:nvPicPr>
          <p:cNvPr id="20494" name="Picture 14"/>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Lst>
          </a:blip>
          <a:srcRect/>
          <a:stretch>
            <a:fillRect/>
          </a:stretch>
        </p:blipFill>
        <p:spPr bwMode="auto">
          <a:xfrm>
            <a:off x="642910" y="3643313"/>
            <a:ext cx="2438401" cy="2428605"/>
          </a:xfrm>
          <a:prstGeom prst="rect">
            <a:avLst/>
          </a:prstGeom>
          <a:noFill/>
          <a:ln w="9525">
            <a:noFill/>
            <a:miter lim="800000"/>
            <a:headEnd/>
            <a:tailEnd/>
          </a:ln>
          <a:effectLst/>
        </p:spPr>
      </p:pic>
      <p:pic>
        <p:nvPicPr>
          <p:cNvPr id="20495" name="Picture 15"/>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40000" contrast="40000"/>
                    </a14:imgEffect>
                  </a14:imgLayer>
                </a14:imgProps>
              </a:ext>
            </a:extLst>
          </a:blip>
          <a:srcRect/>
          <a:stretch>
            <a:fillRect/>
          </a:stretch>
        </p:blipFill>
        <p:spPr bwMode="auto">
          <a:xfrm>
            <a:off x="3357554" y="3643314"/>
            <a:ext cx="2424119" cy="2424119"/>
          </a:xfrm>
          <a:prstGeom prst="rect">
            <a:avLst/>
          </a:prstGeom>
          <a:noFill/>
          <a:ln w="9525">
            <a:noFill/>
            <a:miter lim="800000"/>
            <a:headEnd/>
            <a:tailEnd/>
          </a:ln>
          <a:effectLst/>
        </p:spPr>
      </p:pic>
      <p:pic>
        <p:nvPicPr>
          <p:cNvPr id="20496" name="Picture 16"/>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40000" contrast="20000"/>
                    </a14:imgEffect>
                  </a14:imgLayer>
                </a14:imgProps>
              </a:ext>
            </a:extLst>
          </a:blip>
          <a:srcRect/>
          <a:stretch>
            <a:fillRect/>
          </a:stretch>
        </p:blipFill>
        <p:spPr bwMode="auto">
          <a:xfrm>
            <a:off x="6072198" y="3643314"/>
            <a:ext cx="2438230" cy="2430288"/>
          </a:xfrm>
          <a:prstGeom prst="rect">
            <a:avLst/>
          </a:prstGeom>
          <a:noFill/>
          <a:ln w="9525">
            <a:noFill/>
            <a:miter lim="800000"/>
            <a:headEnd/>
            <a:tailEnd/>
          </a:ln>
          <a:effectLst/>
        </p:spPr>
      </p:pic>
      <p:sp>
        <p:nvSpPr>
          <p:cNvPr id="17" name="16 CuadroTexto"/>
          <p:cNvSpPr txBox="1"/>
          <p:nvPr/>
        </p:nvSpPr>
        <p:spPr>
          <a:xfrm>
            <a:off x="0" y="0"/>
            <a:ext cx="9144000" cy="769441"/>
          </a:xfrm>
          <a:prstGeom prst="rect">
            <a:avLst/>
          </a:prstGeom>
          <a:noFill/>
        </p:spPr>
        <p:txBody>
          <a:bodyPr wrap="square">
            <a:spAutoFit/>
          </a:bodyPr>
          <a:lstStyle/>
          <a:p>
            <a:pPr algn="ctr" fontAlgn="auto">
              <a:spcBef>
                <a:spcPts val="0"/>
              </a:spcBef>
              <a:spcAft>
                <a:spcPts val="0"/>
              </a:spcAft>
              <a:defRPr/>
            </a:pPr>
            <a:r>
              <a:rPr lang="it-IT" sz="4000" b="1" dirty="0">
                <a:solidFill>
                  <a:schemeClr val="accent2">
                    <a:lumMod val="75000"/>
                  </a:schemeClr>
                </a:solidFill>
                <a:latin typeface="+mn-lt"/>
                <a:cs typeface="+mn-cs"/>
              </a:rPr>
              <a:t>Esempi di orologi a sei ore (III)</a:t>
            </a:r>
            <a:r>
              <a:rPr lang="it-IT" sz="4400" b="1" dirty="0">
                <a:solidFill>
                  <a:schemeClr val="accent2">
                    <a:lumMod val="75000"/>
                  </a:schemeClr>
                </a:solidFill>
                <a:latin typeface="+mn-lt"/>
                <a:cs typeface="+mn-cs"/>
              </a:rPr>
              <a:t> – Lazio</a:t>
            </a:r>
          </a:p>
        </p:txBody>
      </p:sp>
    </p:spTree>
  </p:cSld>
  <p:clrMapOvr>
    <a:masterClrMapping/>
  </p:clrMapOvr>
  <p:transition advClick="0">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11 CuadroTexto"/>
          <p:cNvSpPr txBox="1">
            <a:spLocks noChangeArrowheads="1"/>
          </p:cNvSpPr>
          <p:nvPr/>
        </p:nvSpPr>
        <p:spPr bwMode="auto">
          <a:xfrm>
            <a:off x="0" y="3429000"/>
            <a:ext cx="9144000" cy="307777"/>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Palazzo Boncompagni Cerasi                Ospedale di Santo Spirito in Sassia                  Sant'Andrea delle Fratte   </a:t>
            </a:r>
          </a:p>
        </p:txBody>
      </p:sp>
      <p:sp>
        <p:nvSpPr>
          <p:cNvPr id="20490" name="11 CuadroTexto"/>
          <p:cNvSpPr txBox="1">
            <a:spLocks noChangeArrowheads="1"/>
          </p:cNvSpPr>
          <p:nvPr/>
        </p:nvSpPr>
        <p:spPr bwMode="auto">
          <a:xfrm>
            <a:off x="0" y="6429396"/>
            <a:ext cx="9144000" cy="307777"/>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Santa Maria dell'Orto                             Santa Maria in Montesanto                                 Palazzo Rondinini   </a:t>
            </a:r>
          </a:p>
        </p:txBody>
      </p:sp>
      <p:sp>
        <p:nvSpPr>
          <p:cNvPr id="17" name="16 CuadroTexto"/>
          <p:cNvSpPr txBox="1"/>
          <p:nvPr/>
        </p:nvSpPr>
        <p:spPr>
          <a:xfrm>
            <a:off x="0" y="1"/>
            <a:ext cx="9144000" cy="769441"/>
          </a:xfrm>
          <a:prstGeom prst="rect">
            <a:avLst/>
          </a:prstGeom>
          <a:noFill/>
        </p:spPr>
        <p:txBody>
          <a:bodyPr wrap="square">
            <a:spAutoFit/>
          </a:bodyPr>
          <a:lstStyle/>
          <a:p>
            <a:pPr algn="ctr" fontAlgn="auto">
              <a:spcBef>
                <a:spcPts val="0"/>
              </a:spcBef>
              <a:spcAft>
                <a:spcPts val="0"/>
              </a:spcAft>
              <a:defRPr/>
            </a:pPr>
            <a:r>
              <a:rPr lang="it-IT" sz="4000" b="1" dirty="0">
                <a:solidFill>
                  <a:schemeClr val="accent2">
                    <a:lumMod val="75000"/>
                  </a:schemeClr>
                </a:solidFill>
                <a:latin typeface="+mn-lt"/>
                <a:cs typeface="+mn-cs"/>
              </a:rPr>
              <a:t>Esempi di orologi a sei ore (IV)</a:t>
            </a:r>
            <a:r>
              <a:rPr lang="it-IT" sz="4400" b="1" dirty="0">
                <a:solidFill>
                  <a:schemeClr val="accent2">
                    <a:lumMod val="75000"/>
                  </a:schemeClr>
                </a:solidFill>
                <a:latin typeface="+mn-lt"/>
                <a:cs typeface="+mn-cs"/>
              </a:rPr>
              <a:t> – Roma</a:t>
            </a:r>
          </a:p>
        </p:txBody>
      </p:sp>
      <p:pic>
        <p:nvPicPr>
          <p:cNvPr id="33794"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0000" contrast="40000"/>
                    </a14:imgEffect>
                  </a14:imgLayer>
                </a14:imgProps>
              </a:ext>
            </a:extLst>
          </a:blip>
          <a:srcRect/>
          <a:stretch>
            <a:fillRect/>
          </a:stretch>
        </p:blipFill>
        <p:spPr bwMode="auto">
          <a:xfrm>
            <a:off x="428596" y="857232"/>
            <a:ext cx="2714644" cy="2606722"/>
          </a:xfrm>
          <a:prstGeom prst="rect">
            <a:avLst/>
          </a:prstGeom>
          <a:noFill/>
          <a:ln w="9525">
            <a:noFill/>
            <a:miter lim="800000"/>
            <a:headEnd/>
            <a:tailEnd/>
          </a:ln>
          <a:effectLst/>
        </p:spPr>
      </p:pic>
      <p:pic>
        <p:nvPicPr>
          <p:cNvPr id="33795"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0" contrast="40000"/>
                    </a14:imgEffect>
                  </a14:imgLayer>
                </a14:imgProps>
              </a:ext>
            </a:extLst>
          </a:blip>
          <a:srcRect/>
          <a:stretch>
            <a:fillRect/>
          </a:stretch>
        </p:blipFill>
        <p:spPr bwMode="auto">
          <a:xfrm>
            <a:off x="3357554" y="785794"/>
            <a:ext cx="2618112" cy="2643206"/>
          </a:xfrm>
          <a:prstGeom prst="rect">
            <a:avLst/>
          </a:prstGeom>
          <a:noFill/>
          <a:ln w="9525">
            <a:noFill/>
            <a:miter lim="800000"/>
            <a:headEnd/>
            <a:tailEnd/>
          </a:ln>
          <a:effectLst/>
        </p:spPr>
      </p:pic>
      <p:pic>
        <p:nvPicPr>
          <p:cNvPr id="33796" name="Picture 4"/>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0" contrast="40000"/>
                    </a14:imgEffect>
                  </a14:imgLayer>
                </a14:imgProps>
              </a:ext>
            </a:extLst>
          </a:blip>
          <a:srcRect/>
          <a:stretch>
            <a:fillRect/>
          </a:stretch>
        </p:blipFill>
        <p:spPr bwMode="auto">
          <a:xfrm>
            <a:off x="6215074" y="785794"/>
            <a:ext cx="2589987" cy="2643206"/>
          </a:xfrm>
          <a:prstGeom prst="rect">
            <a:avLst/>
          </a:prstGeom>
          <a:noFill/>
          <a:ln w="9525">
            <a:noFill/>
            <a:miter lim="800000"/>
            <a:headEnd/>
            <a:tailEnd/>
          </a:ln>
          <a:effectLst/>
        </p:spPr>
      </p:pic>
      <p:pic>
        <p:nvPicPr>
          <p:cNvPr id="33797"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Lst>
          </a:blip>
          <a:srcRect/>
          <a:stretch>
            <a:fillRect/>
          </a:stretch>
        </p:blipFill>
        <p:spPr bwMode="auto">
          <a:xfrm>
            <a:off x="357158" y="3786190"/>
            <a:ext cx="2643206" cy="2614579"/>
          </a:xfrm>
          <a:prstGeom prst="rect">
            <a:avLst/>
          </a:prstGeom>
          <a:noFill/>
          <a:ln w="9525">
            <a:noFill/>
            <a:miter lim="800000"/>
            <a:headEnd/>
            <a:tailEnd/>
          </a:ln>
          <a:effectLst/>
        </p:spPr>
      </p:pic>
      <p:pic>
        <p:nvPicPr>
          <p:cNvPr id="33798" name="Picture 6"/>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40000" contrast="40000"/>
                    </a14:imgEffect>
                  </a14:imgLayer>
                </a14:imgProps>
              </a:ext>
            </a:extLst>
          </a:blip>
          <a:srcRect/>
          <a:stretch>
            <a:fillRect/>
          </a:stretch>
        </p:blipFill>
        <p:spPr bwMode="auto">
          <a:xfrm>
            <a:off x="3214678" y="3929066"/>
            <a:ext cx="2509450" cy="2454869"/>
          </a:xfrm>
          <a:prstGeom prst="rect">
            <a:avLst/>
          </a:prstGeom>
          <a:noFill/>
          <a:ln w="9525">
            <a:noFill/>
            <a:miter lim="800000"/>
            <a:headEnd/>
            <a:tailEnd/>
          </a:ln>
          <a:effectLst/>
        </p:spPr>
      </p:pic>
      <p:pic>
        <p:nvPicPr>
          <p:cNvPr id="33799" name="Picture 7"/>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40000" contrast="20000"/>
                    </a14:imgEffect>
                  </a14:imgLayer>
                </a14:imgProps>
              </a:ext>
            </a:extLst>
          </a:blip>
          <a:srcRect/>
          <a:stretch>
            <a:fillRect/>
          </a:stretch>
        </p:blipFill>
        <p:spPr bwMode="auto">
          <a:xfrm>
            <a:off x="6012160" y="3929066"/>
            <a:ext cx="2786915" cy="2428892"/>
          </a:xfrm>
          <a:prstGeom prst="rect">
            <a:avLst/>
          </a:prstGeom>
          <a:noFill/>
          <a:ln w="9525">
            <a:noFill/>
            <a:miter lim="800000"/>
            <a:headEnd/>
            <a:tailEnd/>
          </a:ln>
          <a:effectLst/>
        </p:spPr>
      </p:pic>
    </p:spTree>
  </p:cSld>
  <p:clrMapOvr>
    <a:masterClrMapping/>
  </p:clrMapOvr>
  <p:transition advClick="0">
    <p:zo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11 CuadroTexto"/>
          <p:cNvSpPr txBox="1">
            <a:spLocks noChangeArrowheads="1"/>
          </p:cNvSpPr>
          <p:nvPr/>
        </p:nvSpPr>
        <p:spPr bwMode="auto">
          <a:xfrm>
            <a:off x="0" y="3357562"/>
            <a:ext cx="9144000" cy="307777"/>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San Gregorio Nazianzeno                                       Sant'Agostino                                          Palazzo del Quirinale  </a:t>
            </a:r>
          </a:p>
        </p:txBody>
      </p:sp>
      <p:sp>
        <p:nvSpPr>
          <p:cNvPr id="20490" name="11 CuadroTexto"/>
          <p:cNvSpPr txBox="1">
            <a:spLocks noChangeArrowheads="1"/>
          </p:cNvSpPr>
          <p:nvPr/>
        </p:nvSpPr>
        <p:spPr bwMode="auto">
          <a:xfrm>
            <a:off x="0" y="6357958"/>
            <a:ext cx="9144000" cy="307777"/>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San Pietro del Vaticano                                     Collegio Romano                                          Palazzo della Rovere   </a:t>
            </a:r>
          </a:p>
        </p:txBody>
      </p:sp>
      <p:sp>
        <p:nvSpPr>
          <p:cNvPr id="17" name="16 CuadroTexto"/>
          <p:cNvSpPr txBox="1"/>
          <p:nvPr/>
        </p:nvSpPr>
        <p:spPr>
          <a:xfrm>
            <a:off x="0" y="0"/>
            <a:ext cx="9144000" cy="769441"/>
          </a:xfrm>
          <a:prstGeom prst="rect">
            <a:avLst/>
          </a:prstGeom>
          <a:noFill/>
        </p:spPr>
        <p:txBody>
          <a:bodyPr wrap="square">
            <a:spAutoFit/>
          </a:bodyPr>
          <a:lstStyle/>
          <a:p>
            <a:pPr algn="ctr" fontAlgn="auto">
              <a:spcBef>
                <a:spcPts val="0"/>
              </a:spcBef>
              <a:spcAft>
                <a:spcPts val="0"/>
              </a:spcAft>
              <a:defRPr/>
            </a:pPr>
            <a:r>
              <a:rPr lang="it-IT" sz="4000" b="1" dirty="0">
                <a:solidFill>
                  <a:schemeClr val="accent2">
                    <a:lumMod val="75000"/>
                  </a:schemeClr>
                </a:solidFill>
                <a:latin typeface="+mn-lt"/>
                <a:cs typeface="+mn-cs"/>
              </a:rPr>
              <a:t>Esempi di orologi a sei ore (V)</a:t>
            </a:r>
            <a:r>
              <a:rPr lang="it-IT" sz="4400" b="1" dirty="0">
                <a:solidFill>
                  <a:schemeClr val="accent2">
                    <a:lumMod val="75000"/>
                  </a:schemeClr>
                </a:solidFill>
                <a:latin typeface="+mn-lt"/>
                <a:cs typeface="+mn-cs"/>
              </a:rPr>
              <a:t> – Roma</a:t>
            </a:r>
          </a:p>
        </p:txBody>
      </p:sp>
      <p:pic>
        <p:nvPicPr>
          <p:cNvPr id="34818"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0000" contrast="40000"/>
                    </a14:imgEffect>
                  </a14:imgLayer>
                </a14:imgProps>
              </a:ext>
            </a:extLst>
          </a:blip>
          <a:srcRect/>
          <a:stretch>
            <a:fillRect/>
          </a:stretch>
        </p:blipFill>
        <p:spPr bwMode="auto">
          <a:xfrm>
            <a:off x="357158" y="785794"/>
            <a:ext cx="2657475" cy="2581275"/>
          </a:xfrm>
          <a:prstGeom prst="rect">
            <a:avLst/>
          </a:prstGeom>
          <a:noFill/>
          <a:ln w="9525">
            <a:noFill/>
            <a:miter lim="800000"/>
            <a:headEnd/>
            <a:tailEnd/>
          </a:ln>
          <a:effectLst/>
        </p:spPr>
      </p:pic>
      <p:pic>
        <p:nvPicPr>
          <p:cNvPr id="34819"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0" contrast="40000"/>
                    </a14:imgEffect>
                  </a14:imgLayer>
                </a14:imgProps>
              </a:ext>
            </a:extLst>
          </a:blip>
          <a:srcRect/>
          <a:stretch>
            <a:fillRect/>
          </a:stretch>
        </p:blipFill>
        <p:spPr bwMode="auto">
          <a:xfrm>
            <a:off x="3214678" y="785794"/>
            <a:ext cx="2824161" cy="2571768"/>
          </a:xfrm>
          <a:prstGeom prst="rect">
            <a:avLst/>
          </a:prstGeom>
          <a:noFill/>
          <a:ln w="9525">
            <a:noFill/>
            <a:miter lim="800000"/>
            <a:headEnd/>
            <a:tailEnd/>
          </a:ln>
          <a:effectLst/>
        </p:spPr>
      </p:pic>
      <p:pic>
        <p:nvPicPr>
          <p:cNvPr id="34820" name="Picture 4"/>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0" contrast="40000"/>
                    </a14:imgEffect>
                  </a14:imgLayer>
                </a14:imgProps>
              </a:ext>
            </a:extLst>
          </a:blip>
          <a:srcRect/>
          <a:stretch>
            <a:fillRect/>
          </a:stretch>
        </p:blipFill>
        <p:spPr bwMode="auto">
          <a:xfrm>
            <a:off x="6215074" y="785794"/>
            <a:ext cx="2620454" cy="2582311"/>
          </a:xfrm>
          <a:prstGeom prst="rect">
            <a:avLst/>
          </a:prstGeom>
          <a:noFill/>
          <a:ln w="9525">
            <a:noFill/>
            <a:miter lim="800000"/>
            <a:headEnd/>
            <a:tailEnd/>
          </a:ln>
          <a:effectLst/>
        </p:spPr>
      </p:pic>
      <p:pic>
        <p:nvPicPr>
          <p:cNvPr id="34821"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Lst>
          </a:blip>
          <a:srcRect/>
          <a:stretch>
            <a:fillRect/>
          </a:stretch>
        </p:blipFill>
        <p:spPr bwMode="auto">
          <a:xfrm>
            <a:off x="357158" y="3786190"/>
            <a:ext cx="2643206" cy="2590342"/>
          </a:xfrm>
          <a:prstGeom prst="rect">
            <a:avLst/>
          </a:prstGeom>
          <a:noFill/>
          <a:ln w="9525">
            <a:noFill/>
            <a:miter lim="800000"/>
            <a:headEnd/>
            <a:tailEnd/>
          </a:ln>
          <a:effectLst/>
        </p:spPr>
      </p:pic>
      <p:pic>
        <p:nvPicPr>
          <p:cNvPr id="34822" name="Picture 6"/>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40000" contrast="40000"/>
                    </a14:imgEffect>
                  </a14:imgLayer>
                </a14:imgProps>
              </a:ext>
            </a:extLst>
          </a:blip>
          <a:srcRect/>
          <a:stretch>
            <a:fillRect/>
          </a:stretch>
        </p:blipFill>
        <p:spPr bwMode="auto">
          <a:xfrm>
            <a:off x="3214678" y="3714752"/>
            <a:ext cx="2786082" cy="2649406"/>
          </a:xfrm>
          <a:prstGeom prst="rect">
            <a:avLst/>
          </a:prstGeom>
          <a:noFill/>
          <a:ln w="9525">
            <a:noFill/>
            <a:miter lim="800000"/>
            <a:headEnd/>
            <a:tailEnd/>
          </a:ln>
          <a:effectLst/>
        </p:spPr>
      </p:pic>
      <p:pic>
        <p:nvPicPr>
          <p:cNvPr id="34823" name="Picture 7"/>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40000" contrast="20000"/>
                    </a14:imgEffect>
                  </a14:imgLayer>
                </a14:imgProps>
              </a:ext>
            </a:extLst>
          </a:blip>
          <a:srcRect/>
          <a:stretch>
            <a:fillRect/>
          </a:stretch>
        </p:blipFill>
        <p:spPr bwMode="auto">
          <a:xfrm>
            <a:off x="6215074" y="3786190"/>
            <a:ext cx="2643206" cy="2578540"/>
          </a:xfrm>
          <a:prstGeom prst="rect">
            <a:avLst/>
          </a:prstGeom>
          <a:noFill/>
          <a:ln w="9525">
            <a:noFill/>
            <a:miter lim="800000"/>
            <a:headEnd/>
            <a:tailEnd/>
          </a:ln>
          <a:effectLst/>
        </p:spPr>
      </p:pic>
    </p:spTree>
  </p:cSld>
  <p:clrMapOvr>
    <a:masterClrMapping/>
  </p:clrMapOvr>
  <p:transition advClick="0">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11 CuadroTexto"/>
          <p:cNvSpPr txBox="1">
            <a:spLocks noChangeArrowheads="1"/>
          </p:cNvSpPr>
          <p:nvPr/>
        </p:nvSpPr>
        <p:spPr bwMode="auto">
          <a:xfrm>
            <a:off x="0" y="3071813"/>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San Cesario                                      Santa Maria delle Grazie                                       Santa Sofia</a:t>
            </a:r>
          </a:p>
          <a:p>
            <a:pPr algn="just">
              <a:buClr>
                <a:srgbClr val="000099"/>
              </a:buClr>
            </a:pPr>
            <a:r>
              <a:rPr lang="it-IT" sz="1400" dirty="0">
                <a:latin typeface="Calibri" pitchFamily="34" charset="0"/>
              </a:rPr>
              <a:t>                                   Cesa (CE)                                            Massa Lubrense (NA)                                       Anacapri (NA)</a:t>
            </a:r>
          </a:p>
        </p:txBody>
      </p:sp>
      <p:sp>
        <p:nvSpPr>
          <p:cNvPr id="20490" name="11 CuadroTexto"/>
          <p:cNvSpPr txBox="1">
            <a:spLocks noChangeArrowheads="1"/>
          </p:cNvSpPr>
          <p:nvPr/>
        </p:nvSpPr>
        <p:spPr bwMode="auto">
          <a:xfrm>
            <a:off x="0" y="6072188"/>
            <a:ext cx="9144000" cy="523875"/>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Santa Maria del Soccorso all'Arenella     Chiostro della Certosa di San Martino                Santa Maria di Montesanto</a:t>
            </a:r>
          </a:p>
          <a:p>
            <a:pPr algn="just">
              <a:buClr>
                <a:srgbClr val="000099"/>
              </a:buClr>
            </a:pPr>
            <a:r>
              <a:rPr lang="it-IT" sz="1400" dirty="0">
                <a:latin typeface="Calibri" pitchFamily="34" charset="0"/>
              </a:rPr>
              <a:t>                                 Napoli                                                              Napoli                                                             Napoli</a:t>
            </a:r>
          </a:p>
        </p:txBody>
      </p:sp>
      <p:sp>
        <p:nvSpPr>
          <p:cNvPr id="17" name="16 CuadroTexto"/>
          <p:cNvSpPr txBox="1"/>
          <p:nvPr/>
        </p:nvSpPr>
        <p:spPr>
          <a:xfrm>
            <a:off x="142844" y="0"/>
            <a:ext cx="8858312" cy="677108"/>
          </a:xfrm>
          <a:prstGeom prst="rect">
            <a:avLst/>
          </a:prstGeom>
          <a:noFill/>
        </p:spPr>
        <p:txBody>
          <a:bodyPr wrap="square">
            <a:spAutoFit/>
          </a:bodyPr>
          <a:lstStyle/>
          <a:p>
            <a:pPr algn="ctr" fontAlgn="auto">
              <a:spcBef>
                <a:spcPts val="0"/>
              </a:spcBef>
              <a:spcAft>
                <a:spcPts val="0"/>
              </a:spcAft>
              <a:defRPr/>
            </a:pPr>
            <a:r>
              <a:rPr lang="it-IT" sz="3800" b="1" dirty="0">
                <a:solidFill>
                  <a:schemeClr val="accent2">
                    <a:lumMod val="75000"/>
                  </a:schemeClr>
                </a:solidFill>
                <a:latin typeface="+mn-lt"/>
                <a:cs typeface="+mn-cs"/>
              </a:rPr>
              <a:t>Esempi di orologi a sei ore (VI) – Campania</a:t>
            </a:r>
          </a:p>
        </p:txBody>
      </p:sp>
      <p:pic>
        <p:nvPicPr>
          <p:cNvPr id="12" name="11 Imagen" descr="20140830-62 Cesa (CE) - Parrocchia San Cesario.jpg"/>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714348" y="785794"/>
            <a:ext cx="2286016" cy="2306262"/>
          </a:xfrm>
          <a:prstGeom prst="rect">
            <a:avLst/>
          </a:prstGeom>
        </p:spPr>
      </p:pic>
      <p:pic>
        <p:nvPicPr>
          <p:cNvPr id="13" name="12 Imagen" descr="20140912-012 Massa Lubrense - Sant'Agata sui due Golfi - Santa Maria delle Grazie.jpg"/>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3347865" y="785794"/>
            <a:ext cx="2519300" cy="2326884"/>
          </a:xfrm>
          <a:prstGeom prst="rect">
            <a:avLst/>
          </a:prstGeom>
        </p:spPr>
      </p:pic>
      <p:pic>
        <p:nvPicPr>
          <p:cNvPr id="14" name="13 Imagen" descr="20140910-156 Anacapri - Santa Sofia.jpg"/>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contrast="20000"/>
                    </a14:imgEffect>
                  </a14:imgLayer>
                </a14:imgProps>
              </a:ext>
            </a:extLst>
          </a:blip>
          <a:stretch>
            <a:fillRect/>
          </a:stretch>
        </p:blipFill>
        <p:spPr>
          <a:xfrm>
            <a:off x="6143636" y="785794"/>
            <a:ext cx="2519300" cy="2293199"/>
          </a:xfrm>
          <a:prstGeom prst="rect">
            <a:avLst/>
          </a:prstGeom>
        </p:spPr>
      </p:pic>
      <p:pic>
        <p:nvPicPr>
          <p:cNvPr id="15" name="14 Imagen" descr="20140831-382 Napoli - Santa Maria del Soccorso all'Arenella.jpg"/>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Lst>
          </a:blip>
          <a:stretch>
            <a:fillRect/>
          </a:stretch>
        </p:blipFill>
        <p:spPr>
          <a:xfrm>
            <a:off x="467544" y="3643314"/>
            <a:ext cx="2505507" cy="2428868"/>
          </a:xfrm>
          <a:prstGeom prst="rect">
            <a:avLst/>
          </a:prstGeom>
        </p:spPr>
      </p:pic>
      <p:pic>
        <p:nvPicPr>
          <p:cNvPr id="16" name="15 Imagen" descr="20140902-026 Napoli - Certosa di San Martino - Chiostro.jpg"/>
          <p:cNvPicPr>
            <a:picLocks noChangeAspect="1"/>
          </p:cNvPicPr>
          <p:nvPr/>
        </p:nvPicPr>
        <p:blipFill>
          <a:blip r:embed="rId10" cstate="print">
            <a:extLst>
              <a:ext uri="{BEBA8EAE-BF5A-486C-A8C5-ECC9F3942E4B}">
                <a14:imgProps xmlns:a14="http://schemas.microsoft.com/office/drawing/2010/main">
                  <a14:imgLayer r:embed="rId11">
                    <a14:imgEffect>
                      <a14:brightnessContrast bright="20000" contrast="40000"/>
                    </a14:imgEffect>
                  </a14:imgLayer>
                </a14:imgProps>
              </a:ext>
            </a:extLst>
          </a:blip>
          <a:stretch>
            <a:fillRect/>
          </a:stretch>
        </p:blipFill>
        <p:spPr>
          <a:xfrm>
            <a:off x="3143240" y="3643314"/>
            <a:ext cx="2692333" cy="2428868"/>
          </a:xfrm>
          <a:prstGeom prst="rect">
            <a:avLst/>
          </a:prstGeom>
        </p:spPr>
      </p:pic>
      <p:pic>
        <p:nvPicPr>
          <p:cNvPr id="18" name="17 Imagen" descr="20140902-004 Napoli - Santa Maria di Montesanto.jpg"/>
          <p:cNvPicPr>
            <a:picLocks noChangeAspect="1"/>
          </p:cNvPicPr>
          <p:nvPr/>
        </p:nvPicPr>
        <p:blipFill>
          <a:blip r:embed="rId12" cstate="print">
            <a:extLst>
              <a:ext uri="{BEBA8EAE-BF5A-486C-A8C5-ECC9F3942E4B}">
                <a14:imgProps xmlns:a14="http://schemas.microsoft.com/office/drawing/2010/main">
                  <a14:imgLayer r:embed="rId13">
                    <a14:imgEffect>
                      <a14:brightnessContrast bright="20000" contrast="20000"/>
                    </a14:imgEffect>
                  </a14:imgLayer>
                </a14:imgProps>
              </a:ext>
            </a:extLst>
          </a:blip>
          <a:stretch>
            <a:fillRect/>
          </a:stretch>
        </p:blipFill>
        <p:spPr>
          <a:xfrm>
            <a:off x="6143636" y="3645644"/>
            <a:ext cx="2630552" cy="2428892"/>
          </a:xfrm>
          <a:prstGeom prst="rect">
            <a:avLst/>
          </a:prstGeom>
        </p:spPr>
      </p:pic>
    </p:spTree>
  </p:cSld>
  <p:clrMapOvr>
    <a:masterClrMapping/>
  </p:clrMapOvr>
  <p:transition advClick="0">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8"/>
          <p:cNvSpPr>
            <a:spLocks noChangeArrowheads="1"/>
          </p:cNvSpPr>
          <p:nvPr/>
        </p:nvSpPr>
        <p:spPr bwMode="auto">
          <a:xfrm>
            <a:off x="0" y="1381125"/>
            <a:ext cx="9144000" cy="0"/>
          </a:xfrm>
          <a:prstGeom prst="rect">
            <a:avLst/>
          </a:prstGeom>
          <a:solidFill>
            <a:srgbClr val="FFFFFF"/>
          </a:solidFill>
          <a:ln w="9525">
            <a:noFill/>
            <a:miter lim="800000"/>
            <a:headEnd/>
            <a:tailEnd/>
          </a:ln>
        </p:spPr>
        <p:txBody>
          <a:bodyPr wrap="none" anchor="ctr">
            <a:spAutoFit/>
          </a:bodyPr>
          <a:lstStyle/>
          <a:p>
            <a:pPr eaLnBrk="0" hangingPunct="0"/>
            <a:endParaRPr lang="ca-ES"/>
          </a:p>
        </p:txBody>
      </p:sp>
      <p:sp>
        <p:nvSpPr>
          <p:cNvPr id="11269" name="Rectangle 9"/>
          <p:cNvSpPr>
            <a:spLocks noChangeArrowheads="1"/>
          </p:cNvSpPr>
          <p:nvPr/>
        </p:nvSpPr>
        <p:spPr bwMode="auto">
          <a:xfrm>
            <a:off x="0" y="2190750"/>
            <a:ext cx="9144000" cy="0"/>
          </a:xfrm>
          <a:prstGeom prst="rect">
            <a:avLst/>
          </a:prstGeom>
          <a:noFill/>
          <a:ln w="9525">
            <a:noFill/>
            <a:miter lim="800000"/>
            <a:headEnd/>
            <a:tailEnd/>
          </a:ln>
        </p:spPr>
        <p:txBody>
          <a:bodyPr wrap="none" anchor="ctr">
            <a:spAutoFit/>
          </a:bodyPr>
          <a:lstStyle/>
          <a:p>
            <a:pPr eaLnBrk="0" hangingPunct="0"/>
            <a:endParaRPr lang="ca-ES"/>
          </a:p>
        </p:txBody>
      </p:sp>
      <p:sp>
        <p:nvSpPr>
          <p:cNvPr id="11" name="3 CuadroTexto"/>
          <p:cNvSpPr txBox="1">
            <a:spLocks noChangeArrowheads="1"/>
          </p:cNvSpPr>
          <p:nvPr/>
        </p:nvSpPr>
        <p:spPr bwMode="auto">
          <a:xfrm>
            <a:off x="142844" y="6286520"/>
            <a:ext cx="8858312" cy="400110"/>
          </a:xfrm>
          <a:prstGeom prst="rect">
            <a:avLst/>
          </a:prstGeom>
          <a:noFill/>
          <a:ln w="9525">
            <a:noFill/>
            <a:miter lim="800000"/>
            <a:headEnd/>
            <a:tailEnd/>
          </a:ln>
        </p:spPr>
        <p:txBody>
          <a:bodyPr wrap="square">
            <a:spAutoFit/>
          </a:bodyPr>
          <a:lstStyle/>
          <a:p>
            <a:pPr algn="just"/>
            <a:r>
              <a:rPr lang="it-IT" sz="2000" b="1" dirty="0">
                <a:solidFill>
                  <a:srgbClr val="000099"/>
                </a:solidFill>
                <a:latin typeface="Calibri" pitchFamily="34" charset="0"/>
              </a:rPr>
              <a:t>          </a:t>
            </a:r>
            <a:r>
              <a:rPr lang="it-IT" dirty="0"/>
              <a:t>Assisi – San Francesco                           Roma – Santa Maria in Trastevere</a:t>
            </a:r>
            <a:endParaRPr lang="it-IT" sz="2000" dirty="0"/>
          </a:p>
        </p:txBody>
      </p:sp>
      <p:pic>
        <p:nvPicPr>
          <p:cNvPr id="8" name="7 Imagen" descr="Assisi, San Francesco 1.jpg"/>
          <p:cNvPicPr>
            <a:picLocks noChangeAspect="1"/>
          </p:cNvPicPr>
          <p:nvPr/>
        </p:nvPicPr>
        <p:blipFill>
          <a:blip r:embed="rId2" cstate="print"/>
          <a:stretch>
            <a:fillRect/>
          </a:stretch>
        </p:blipFill>
        <p:spPr>
          <a:xfrm>
            <a:off x="139456" y="928670"/>
            <a:ext cx="4003915" cy="3822645"/>
          </a:xfrm>
          <a:prstGeom prst="rect">
            <a:avLst/>
          </a:prstGeom>
        </p:spPr>
      </p:pic>
      <p:pic>
        <p:nvPicPr>
          <p:cNvPr id="7" name="6 Imagen" descr="Assisi, San Francesco 3.jpg"/>
          <p:cNvPicPr>
            <a:picLocks noChangeAspect="1"/>
          </p:cNvPicPr>
          <p:nvPr/>
        </p:nvPicPr>
        <p:blipFill>
          <a:blip r:embed="rId3" cstate="print"/>
          <a:stretch>
            <a:fillRect/>
          </a:stretch>
        </p:blipFill>
        <p:spPr>
          <a:xfrm>
            <a:off x="928662" y="4786322"/>
            <a:ext cx="2143140" cy="1565142"/>
          </a:xfrm>
          <a:prstGeom prst="rect">
            <a:avLst/>
          </a:prstGeom>
        </p:spPr>
      </p:pic>
      <p:pic>
        <p:nvPicPr>
          <p:cNvPr id="9" name="8 Imagen" descr="Santa Maria in Trastevere2.jpg"/>
          <p:cNvPicPr>
            <a:picLocks noChangeAspect="1"/>
          </p:cNvPicPr>
          <p:nvPr/>
        </p:nvPicPr>
        <p:blipFill>
          <a:blip r:embed="rId4" cstate="print"/>
          <a:stretch>
            <a:fillRect/>
          </a:stretch>
        </p:blipFill>
        <p:spPr>
          <a:xfrm>
            <a:off x="4357686" y="1214422"/>
            <a:ext cx="4672149" cy="5000660"/>
          </a:xfrm>
          <a:prstGeom prst="rect">
            <a:avLst/>
          </a:prstGeom>
        </p:spPr>
      </p:pic>
      <p:sp>
        <p:nvSpPr>
          <p:cNvPr id="10" name="9 CuadroTexto"/>
          <p:cNvSpPr txBox="1"/>
          <p:nvPr/>
        </p:nvSpPr>
        <p:spPr>
          <a:xfrm>
            <a:off x="139456" y="81632"/>
            <a:ext cx="8786874" cy="646331"/>
          </a:xfrm>
          <a:prstGeom prst="rect">
            <a:avLst/>
          </a:prstGeom>
          <a:noFill/>
        </p:spPr>
        <p:txBody>
          <a:bodyPr wrap="square">
            <a:spAutoFit/>
          </a:bodyPr>
          <a:lstStyle/>
          <a:p>
            <a:pPr algn="ctr" fontAlgn="auto">
              <a:spcBef>
                <a:spcPts val="0"/>
              </a:spcBef>
              <a:spcAft>
                <a:spcPts val="0"/>
              </a:spcAft>
              <a:defRPr/>
            </a:pPr>
            <a:r>
              <a:rPr lang="it-IT" sz="3600" b="1" dirty="0">
                <a:solidFill>
                  <a:schemeClr val="accent2">
                    <a:lumMod val="75000"/>
                  </a:schemeClr>
                </a:solidFill>
                <a:latin typeface="+mn-lt"/>
                <a:cs typeface="+mn-cs"/>
              </a:rPr>
              <a:t>Esempi di orologi adattati o scomparsi (1)</a:t>
            </a:r>
          </a:p>
        </p:txBody>
      </p:sp>
    </p:spTree>
  </p:cSld>
  <p:clrMapOvr>
    <a:masterClrMapping/>
  </p:clrMapOvr>
  <p:transition advClick="0">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8"/>
          <p:cNvSpPr>
            <a:spLocks noChangeArrowheads="1"/>
          </p:cNvSpPr>
          <p:nvPr/>
        </p:nvSpPr>
        <p:spPr bwMode="auto">
          <a:xfrm>
            <a:off x="0" y="1381125"/>
            <a:ext cx="9144000" cy="0"/>
          </a:xfrm>
          <a:prstGeom prst="rect">
            <a:avLst/>
          </a:prstGeom>
          <a:solidFill>
            <a:srgbClr val="FFFFFF"/>
          </a:solidFill>
          <a:ln w="9525">
            <a:noFill/>
            <a:miter lim="800000"/>
            <a:headEnd/>
            <a:tailEnd/>
          </a:ln>
        </p:spPr>
        <p:txBody>
          <a:bodyPr wrap="none" anchor="ctr">
            <a:spAutoFit/>
          </a:bodyPr>
          <a:lstStyle/>
          <a:p>
            <a:pPr eaLnBrk="0" hangingPunct="0"/>
            <a:endParaRPr lang="ca-ES"/>
          </a:p>
        </p:txBody>
      </p:sp>
      <p:sp>
        <p:nvSpPr>
          <p:cNvPr id="11269" name="Rectangle 9"/>
          <p:cNvSpPr>
            <a:spLocks noChangeArrowheads="1"/>
          </p:cNvSpPr>
          <p:nvPr/>
        </p:nvSpPr>
        <p:spPr bwMode="auto">
          <a:xfrm>
            <a:off x="0" y="2190750"/>
            <a:ext cx="9144000" cy="0"/>
          </a:xfrm>
          <a:prstGeom prst="rect">
            <a:avLst/>
          </a:prstGeom>
          <a:noFill/>
          <a:ln w="9525">
            <a:noFill/>
            <a:miter lim="800000"/>
            <a:headEnd/>
            <a:tailEnd/>
          </a:ln>
        </p:spPr>
        <p:txBody>
          <a:bodyPr wrap="none" anchor="ctr">
            <a:spAutoFit/>
          </a:bodyPr>
          <a:lstStyle/>
          <a:p>
            <a:pPr eaLnBrk="0" hangingPunct="0"/>
            <a:endParaRPr lang="ca-ES"/>
          </a:p>
        </p:txBody>
      </p:sp>
      <p:sp>
        <p:nvSpPr>
          <p:cNvPr id="6" name="5 CuadroTexto"/>
          <p:cNvSpPr txBox="1"/>
          <p:nvPr/>
        </p:nvSpPr>
        <p:spPr>
          <a:xfrm>
            <a:off x="142844" y="90254"/>
            <a:ext cx="8786874" cy="646331"/>
          </a:xfrm>
          <a:prstGeom prst="rect">
            <a:avLst/>
          </a:prstGeom>
          <a:noFill/>
        </p:spPr>
        <p:txBody>
          <a:bodyPr wrap="square">
            <a:spAutoFit/>
          </a:bodyPr>
          <a:lstStyle/>
          <a:p>
            <a:pPr algn="ctr" fontAlgn="auto">
              <a:spcBef>
                <a:spcPts val="0"/>
              </a:spcBef>
              <a:spcAft>
                <a:spcPts val="0"/>
              </a:spcAft>
              <a:defRPr/>
            </a:pPr>
            <a:r>
              <a:rPr lang="it-IT" sz="3600" b="1" dirty="0">
                <a:solidFill>
                  <a:schemeClr val="accent2">
                    <a:lumMod val="75000"/>
                  </a:schemeClr>
                </a:solidFill>
                <a:latin typeface="+mn-lt"/>
                <a:cs typeface="+mn-cs"/>
              </a:rPr>
              <a:t>Esempi di orologi adattati o scomparsi (2)</a:t>
            </a:r>
          </a:p>
        </p:txBody>
      </p:sp>
      <p:sp>
        <p:nvSpPr>
          <p:cNvPr id="10" name="3 CuadroTexto"/>
          <p:cNvSpPr txBox="1">
            <a:spLocks noChangeArrowheads="1"/>
          </p:cNvSpPr>
          <p:nvPr/>
        </p:nvSpPr>
        <p:spPr bwMode="auto">
          <a:xfrm>
            <a:off x="142844" y="6072206"/>
            <a:ext cx="8858312" cy="615553"/>
          </a:xfrm>
          <a:prstGeom prst="rect">
            <a:avLst/>
          </a:prstGeom>
          <a:noFill/>
          <a:ln w="9525">
            <a:noFill/>
            <a:miter lim="800000"/>
            <a:headEnd/>
            <a:tailEnd/>
          </a:ln>
        </p:spPr>
        <p:txBody>
          <a:bodyPr wrap="square">
            <a:spAutoFit/>
          </a:bodyPr>
          <a:lstStyle/>
          <a:p>
            <a:pPr algn="just"/>
            <a:r>
              <a:rPr lang="it-IT" b="1" dirty="0">
                <a:solidFill>
                  <a:srgbClr val="000099"/>
                </a:solidFill>
                <a:latin typeface="Calibri" pitchFamily="34" charset="0"/>
              </a:rPr>
              <a:t>        </a:t>
            </a:r>
            <a:r>
              <a:rPr lang="it-IT" dirty="0"/>
              <a:t>Roma – Castel Sant’Angelo                           Roma – Palazzo Montecitorio</a:t>
            </a:r>
          </a:p>
          <a:p>
            <a:pPr algn="just"/>
            <a:r>
              <a:rPr lang="ca-ES" sz="1600" dirty="0"/>
              <a:t>   </a:t>
            </a:r>
            <a:r>
              <a:rPr lang="ca-ES" sz="1600" dirty="0" err="1"/>
              <a:t>Stampa</a:t>
            </a:r>
            <a:r>
              <a:rPr lang="ca-ES" sz="1600" dirty="0"/>
              <a:t> di </a:t>
            </a:r>
            <a:r>
              <a:rPr lang="ca-ES" sz="1600" dirty="0" err="1"/>
              <a:t>Francesco</a:t>
            </a:r>
            <a:r>
              <a:rPr lang="ca-ES" sz="1600" dirty="0"/>
              <a:t> </a:t>
            </a:r>
            <a:r>
              <a:rPr lang="ca-ES" sz="1600" dirty="0" err="1"/>
              <a:t>Morello</a:t>
            </a:r>
            <a:r>
              <a:rPr lang="ca-ES" sz="1600" dirty="0"/>
              <a:t> (1759)                            Giovanni Paolo </a:t>
            </a:r>
            <a:r>
              <a:rPr lang="ca-ES" sz="1600" dirty="0" err="1"/>
              <a:t>Pannini</a:t>
            </a:r>
            <a:r>
              <a:rPr lang="ca-ES" sz="1600" dirty="0"/>
              <a:t> (1743)</a:t>
            </a:r>
            <a:endParaRPr lang="it-IT" sz="1600" dirty="0"/>
          </a:p>
        </p:txBody>
      </p:sp>
      <p:pic>
        <p:nvPicPr>
          <p:cNvPr id="12" name="11 Imagen" descr="Roma, Castel sant'Angelo.jpg"/>
          <p:cNvPicPr>
            <a:picLocks noChangeAspect="1"/>
          </p:cNvPicPr>
          <p:nvPr/>
        </p:nvPicPr>
        <p:blipFill>
          <a:blip r:embed="rId2" cstate="print"/>
          <a:stretch>
            <a:fillRect/>
          </a:stretch>
        </p:blipFill>
        <p:spPr>
          <a:xfrm>
            <a:off x="142844" y="2500306"/>
            <a:ext cx="3884958" cy="3214710"/>
          </a:xfrm>
          <a:prstGeom prst="rect">
            <a:avLst/>
          </a:prstGeom>
        </p:spPr>
      </p:pic>
      <p:pic>
        <p:nvPicPr>
          <p:cNvPr id="13" name="12 Imagen" descr="Giovanni Paolo Pannini - Lotteria in Piazza di Montecitorio.jpg"/>
          <p:cNvPicPr>
            <a:picLocks noChangeAspect="1"/>
          </p:cNvPicPr>
          <p:nvPr/>
        </p:nvPicPr>
        <p:blipFill>
          <a:blip r:embed="rId3" cstate="print"/>
          <a:stretch>
            <a:fillRect/>
          </a:stretch>
        </p:blipFill>
        <p:spPr>
          <a:xfrm>
            <a:off x="4143372" y="928670"/>
            <a:ext cx="4876800" cy="3398520"/>
          </a:xfrm>
          <a:prstGeom prst="rect">
            <a:avLst/>
          </a:prstGeom>
        </p:spPr>
      </p:pic>
      <p:pic>
        <p:nvPicPr>
          <p:cNvPr id="14" name="13 Imagen" descr="Giovanni Paolo Pannini - Lotteria in Piazza di Montecitorio - Copy (2).jpg"/>
          <p:cNvPicPr>
            <a:picLocks noChangeAspect="1"/>
          </p:cNvPicPr>
          <p:nvPr/>
        </p:nvPicPr>
        <p:blipFill>
          <a:blip r:embed="rId4" cstate="print"/>
          <a:stretch>
            <a:fillRect/>
          </a:stretch>
        </p:blipFill>
        <p:spPr>
          <a:xfrm>
            <a:off x="5857884" y="4429132"/>
            <a:ext cx="1857388" cy="1558541"/>
          </a:xfrm>
          <a:prstGeom prst="rect">
            <a:avLst/>
          </a:prstGeom>
        </p:spPr>
      </p:pic>
    </p:spTree>
  </p:cSld>
  <p:clrMapOvr>
    <a:masterClrMapping/>
  </p:clrMapOvr>
  <p:transition advClick="0">
    <p:zo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8"/>
          <p:cNvSpPr>
            <a:spLocks noChangeArrowheads="1"/>
          </p:cNvSpPr>
          <p:nvPr/>
        </p:nvSpPr>
        <p:spPr bwMode="auto">
          <a:xfrm>
            <a:off x="0" y="1381125"/>
            <a:ext cx="9144000" cy="0"/>
          </a:xfrm>
          <a:prstGeom prst="rect">
            <a:avLst/>
          </a:prstGeom>
          <a:solidFill>
            <a:srgbClr val="FFFFFF"/>
          </a:solidFill>
          <a:ln w="9525">
            <a:noFill/>
            <a:miter lim="800000"/>
            <a:headEnd/>
            <a:tailEnd/>
          </a:ln>
        </p:spPr>
        <p:txBody>
          <a:bodyPr wrap="none" anchor="ctr">
            <a:spAutoFit/>
          </a:bodyPr>
          <a:lstStyle/>
          <a:p>
            <a:pPr eaLnBrk="0" hangingPunct="0"/>
            <a:endParaRPr lang="ca-ES"/>
          </a:p>
        </p:txBody>
      </p:sp>
      <p:sp>
        <p:nvSpPr>
          <p:cNvPr id="11269" name="Rectangle 9"/>
          <p:cNvSpPr>
            <a:spLocks noChangeArrowheads="1"/>
          </p:cNvSpPr>
          <p:nvPr/>
        </p:nvSpPr>
        <p:spPr bwMode="auto">
          <a:xfrm>
            <a:off x="0" y="2190750"/>
            <a:ext cx="9144000" cy="0"/>
          </a:xfrm>
          <a:prstGeom prst="rect">
            <a:avLst/>
          </a:prstGeom>
          <a:noFill/>
          <a:ln w="9525">
            <a:noFill/>
            <a:miter lim="800000"/>
            <a:headEnd/>
            <a:tailEnd/>
          </a:ln>
        </p:spPr>
        <p:txBody>
          <a:bodyPr wrap="none" anchor="ctr">
            <a:spAutoFit/>
          </a:bodyPr>
          <a:lstStyle/>
          <a:p>
            <a:pPr eaLnBrk="0" hangingPunct="0"/>
            <a:endParaRPr lang="ca-ES"/>
          </a:p>
        </p:txBody>
      </p:sp>
      <p:sp>
        <p:nvSpPr>
          <p:cNvPr id="10" name="9 CuadroTexto"/>
          <p:cNvSpPr txBox="1"/>
          <p:nvPr/>
        </p:nvSpPr>
        <p:spPr>
          <a:xfrm>
            <a:off x="142844" y="69505"/>
            <a:ext cx="8786874" cy="646331"/>
          </a:xfrm>
          <a:prstGeom prst="rect">
            <a:avLst/>
          </a:prstGeom>
          <a:noFill/>
        </p:spPr>
        <p:txBody>
          <a:bodyPr wrap="square">
            <a:spAutoFit/>
          </a:bodyPr>
          <a:lstStyle/>
          <a:p>
            <a:pPr algn="ctr" fontAlgn="auto">
              <a:spcBef>
                <a:spcPts val="0"/>
              </a:spcBef>
              <a:spcAft>
                <a:spcPts val="0"/>
              </a:spcAft>
              <a:defRPr/>
            </a:pPr>
            <a:r>
              <a:rPr lang="it-IT" sz="3600" b="1" dirty="0">
                <a:solidFill>
                  <a:schemeClr val="accent2">
                    <a:lumMod val="75000"/>
                  </a:schemeClr>
                </a:solidFill>
                <a:latin typeface="+mn-lt"/>
                <a:cs typeface="+mn-cs"/>
              </a:rPr>
              <a:t>Esempi di orologi adattati o scomparsi (3)</a:t>
            </a:r>
          </a:p>
        </p:txBody>
      </p:sp>
      <p:pic>
        <p:nvPicPr>
          <p:cNvPr id="12" name="11 Imagen" descr="Giovanni_Paolo_Pannini_-_The_Piazza_and_Church_of_Santa_Maria_Maggiore.jpg"/>
          <p:cNvPicPr>
            <a:picLocks noChangeAspect="1"/>
          </p:cNvPicPr>
          <p:nvPr/>
        </p:nvPicPr>
        <p:blipFill>
          <a:blip r:embed="rId2" cstate="print"/>
          <a:stretch>
            <a:fillRect/>
          </a:stretch>
        </p:blipFill>
        <p:spPr>
          <a:xfrm>
            <a:off x="4500562" y="1214422"/>
            <a:ext cx="4530117" cy="4717869"/>
          </a:xfrm>
          <a:prstGeom prst="rect">
            <a:avLst/>
          </a:prstGeom>
        </p:spPr>
      </p:pic>
      <p:pic>
        <p:nvPicPr>
          <p:cNvPr id="16" name="15 Imagen" descr="Roma, Campidoglio 1.jpg"/>
          <p:cNvPicPr>
            <a:picLocks noChangeAspect="1"/>
          </p:cNvPicPr>
          <p:nvPr/>
        </p:nvPicPr>
        <p:blipFill>
          <a:blip r:embed="rId3" cstate="print"/>
          <a:stretch>
            <a:fillRect/>
          </a:stretch>
        </p:blipFill>
        <p:spPr>
          <a:xfrm>
            <a:off x="928662" y="785794"/>
            <a:ext cx="2786082" cy="3364326"/>
          </a:xfrm>
          <a:prstGeom prst="rect">
            <a:avLst/>
          </a:prstGeom>
        </p:spPr>
      </p:pic>
      <p:pic>
        <p:nvPicPr>
          <p:cNvPr id="17" name="16 Imagen" descr="Roma, Campidoglio 2.jpg"/>
          <p:cNvPicPr>
            <a:picLocks noChangeAspect="1"/>
          </p:cNvPicPr>
          <p:nvPr/>
        </p:nvPicPr>
        <p:blipFill>
          <a:blip r:embed="rId4" cstate="print"/>
          <a:stretch>
            <a:fillRect/>
          </a:stretch>
        </p:blipFill>
        <p:spPr>
          <a:xfrm>
            <a:off x="142844" y="4214818"/>
            <a:ext cx="4286281" cy="1861853"/>
          </a:xfrm>
          <a:prstGeom prst="rect">
            <a:avLst/>
          </a:prstGeom>
        </p:spPr>
      </p:pic>
      <p:sp>
        <p:nvSpPr>
          <p:cNvPr id="18" name="17 Rectángulo"/>
          <p:cNvSpPr/>
          <p:nvPr/>
        </p:nvSpPr>
        <p:spPr>
          <a:xfrm>
            <a:off x="142844" y="6072206"/>
            <a:ext cx="8858344" cy="615553"/>
          </a:xfrm>
          <a:prstGeom prst="rect">
            <a:avLst/>
          </a:prstGeom>
        </p:spPr>
        <p:txBody>
          <a:bodyPr wrap="square">
            <a:spAutoFit/>
          </a:bodyPr>
          <a:lstStyle/>
          <a:p>
            <a:r>
              <a:rPr lang="it-IT" dirty="0"/>
              <a:t>        Roma – Piazza del Campidoglio                    Roma – Santa Maria Maggiore</a:t>
            </a:r>
            <a:r>
              <a:rPr lang="ca-ES" sz="1600" dirty="0"/>
              <a:t>                        	         </a:t>
            </a:r>
            <a:r>
              <a:rPr lang="ca-ES" sz="1600" dirty="0" err="1"/>
              <a:t>William</a:t>
            </a:r>
            <a:r>
              <a:rPr lang="ca-ES" sz="1600" dirty="0"/>
              <a:t> </a:t>
            </a:r>
            <a:r>
              <a:rPr lang="ca-ES" sz="1600" dirty="0" err="1"/>
              <a:t>Veeder</a:t>
            </a:r>
            <a:r>
              <a:rPr lang="ca-ES" sz="1600" i="1" dirty="0"/>
              <a:t>                                           </a:t>
            </a:r>
            <a:r>
              <a:rPr lang="ca-ES" sz="1600" dirty="0"/>
              <a:t>Giovanni Paolo </a:t>
            </a:r>
            <a:r>
              <a:rPr lang="ca-ES" sz="1600" dirty="0" err="1"/>
              <a:t>Pannini</a:t>
            </a:r>
            <a:r>
              <a:rPr lang="ca-ES" sz="1600" dirty="0"/>
              <a:t> (1742)</a:t>
            </a:r>
            <a:endParaRPr lang="it-IT" sz="2000" dirty="0"/>
          </a:p>
        </p:txBody>
      </p:sp>
    </p:spTree>
  </p:cSld>
  <p:clrMapOvr>
    <a:masterClrMapping/>
  </p:clrMapOvr>
  <p:transition advClick="0">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28596" y="0"/>
            <a:ext cx="8286750" cy="707886"/>
          </a:xfrm>
          <a:prstGeom prst="rect">
            <a:avLst/>
          </a:prstGeom>
          <a:noFill/>
        </p:spPr>
        <p:txBody>
          <a:bodyPr wrap="square">
            <a:spAutoFit/>
          </a:bodyPr>
          <a:lstStyle/>
          <a:p>
            <a:pPr algn="ctr" fontAlgn="auto">
              <a:spcBef>
                <a:spcPts val="0"/>
              </a:spcBef>
              <a:spcAft>
                <a:spcPts val="0"/>
              </a:spcAft>
              <a:defRPr/>
            </a:pPr>
            <a:r>
              <a:rPr lang="it-IT" sz="4000" b="1" dirty="0">
                <a:solidFill>
                  <a:schemeClr val="accent2">
                    <a:lumMod val="75000"/>
                  </a:schemeClr>
                </a:solidFill>
                <a:latin typeface="+mn-lt"/>
                <a:cs typeface="+mn-cs"/>
              </a:rPr>
              <a:t>Altri esempi di orologi adattati</a:t>
            </a:r>
          </a:p>
        </p:txBody>
      </p:sp>
      <p:sp>
        <p:nvSpPr>
          <p:cNvPr id="18437" name="11 CuadroTexto"/>
          <p:cNvSpPr txBox="1">
            <a:spLocks noChangeArrowheads="1"/>
          </p:cNvSpPr>
          <p:nvPr/>
        </p:nvSpPr>
        <p:spPr bwMode="auto">
          <a:xfrm>
            <a:off x="0" y="3286124"/>
            <a:ext cx="9144000" cy="523220"/>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Cattedrale di Santa Margherita                      Madonna del Buon Consiglio                              Palazzo Barberini</a:t>
            </a:r>
          </a:p>
          <a:p>
            <a:pPr algn="just">
              <a:buClr>
                <a:srgbClr val="000099"/>
              </a:buClr>
            </a:pPr>
            <a:r>
              <a:rPr lang="it-IT" sz="1400" dirty="0">
                <a:latin typeface="Calibri" pitchFamily="34" charset="0"/>
              </a:rPr>
              <a:t>                    Montefiascone (Lazio)                                       Genazzano (Lazio)                                        Palestrina (Lazio)</a:t>
            </a:r>
          </a:p>
        </p:txBody>
      </p:sp>
      <p:sp>
        <p:nvSpPr>
          <p:cNvPr id="18442" name="11 CuadroTexto"/>
          <p:cNvSpPr txBox="1">
            <a:spLocks noChangeArrowheads="1"/>
          </p:cNvSpPr>
          <p:nvPr/>
        </p:nvSpPr>
        <p:spPr bwMode="auto">
          <a:xfrm>
            <a:off x="0" y="6429396"/>
            <a:ext cx="9144000" cy="307777"/>
          </a:xfrm>
          <a:prstGeom prst="rect">
            <a:avLst/>
          </a:prstGeom>
          <a:noFill/>
          <a:ln w="9525">
            <a:noFill/>
            <a:miter lim="800000"/>
            <a:headEnd/>
            <a:tailEnd/>
          </a:ln>
        </p:spPr>
        <p:txBody>
          <a:bodyPr>
            <a:spAutoFit/>
          </a:bodyPr>
          <a:lstStyle/>
          <a:p>
            <a:pPr algn="just">
              <a:buClr>
                <a:srgbClr val="000099"/>
              </a:buClr>
            </a:pPr>
            <a:r>
              <a:rPr lang="it-IT" sz="1400" dirty="0">
                <a:latin typeface="Calibri" pitchFamily="34" charset="0"/>
              </a:rPr>
              <a:t>                Torre dell’Orologio (Capri)                           Sant’Agnese in Agone (Roma)                          Monte di Pietà (Roma)</a:t>
            </a:r>
          </a:p>
        </p:txBody>
      </p:sp>
      <p:pic>
        <p:nvPicPr>
          <p:cNvPr id="35842"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357158" y="714356"/>
            <a:ext cx="2685348" cy="2571768"/>
          </a:xfrm>
          <a:prstGeom prst="rect">
            <a:avLst/>
          </a:prstGeom>
          <a:noFill/>
          <a:ln w="9525">
            <a:noFill/>
            <a:miter lim="800000"/>
            <a:headEnd/>
            <a:tailEnd/>
          </a:ln>
          <a:effectLst/>
        </p:spPr>
      </p:pic>
      <p:pic>
        <p:nvPicPr>
          <p:cNvPr id="35843"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contrast="40000"/>
                    </a14:imgEffect>
                  </a14:imgLayer>
                </a14:imgProps>
              </a:ext>
            </a:extLst>
          </a:blip>
          <a:srcRect/>
          <a:stretch>
            <a:fillRect/>
          </a:stretch>
        </p:blipFill>
        <p:spPr bwMode="auto">
          <a:xfrm>
            <a:off x="6215074" y="714356"/>
            <a:ext cx="2595569" cy="2521410"/>
          </a:xfrm>
          <a:prstGeom prst="rect">
            <a:avLst/>
          </a:prstGeom>
          <a:noFill/>
          <a:ln w="9525">
            <a:noFill/>
            <a:miter lim="800000"/>
            <a:headEnd/>
            <a:tailEnd/>
          </a:ln>
          <a:effectLst/>
        </p:spPr>
      </p:pic>
      <p:pic>
        <p:nvPicPr>
          <p:cNvPr id="35844" name="Picture 4"/>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Lst>
          </a:blip>
          <a:srcRect/>
          <a:stretch>
            <a:fillRect/>
          </a:stretch>
        </p:blipFill>
        <p:spPr bwMode="auto">
          <a:xfrm>
            <a:off x="3428992" y="714356"/>
            <a:ext cx="2428892" cy="2527695"/>
          </a:xfrm>
          <a:prstGeom prst="rect">
            <a:avLst/>
          </a:prstGeom>
          <a:noFill/>
          <a:ln w="9525">
            <a:noFill/>
            <a:miter lim="800000"/>
            <a:headEnd/>
            <a:tailEnd/>
          </a:ln>
          <a:effectLst/>
        </p:spPr>
      </p:pic>
      <p:pic>
        <p:nvPicPr>
          <p:cNvPr id="35845"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20000" contrast="40000"/>
                    </a14:imgEffect>
                  </a14:imgLayer>
                </a14:imgProps>
              </a:ext>
            </a:extLst>
          </a:blip>
          <a:srcRect/>
          <a:stretch>
            <a:fillRect/>
          </a:stretch>
        </p:blipFill>
        <p:spPr bwMode="auto">
          <a:xfrm>
            <a:off x="3357554" y="3929066"/>
            <a:ext cx="2752725" cy="2505075"/>
          </a:xfrm>
          <a:prstGeom prst="rect">
            <a:avLst/>
          </a:prstGeom>
          <a:noFill/>
          <a:ln w="9525">
            <a:noFill/>
            <a:miter lim="800000"/>
            <a:headEnd/>
            <a:tailEnd/>
          </a:ln>
          <a:effectLst/>
        </p:spPr>
      </p:pic>
      <p:pic>
        <p:nvPicPr>
          <p:cNvPr id="35846" name="Picture 6"/>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20000" contrast="40000"/>
                    </a14:imgEffect>
                  </a14:imgLayer>
                </a14:imgProps>
              </a:ext>
            </a:extLst>
          </a:blip>
          <a:srcRect/>
          <a:stretch>
            <a:fillRect/>
          </a:stretch>
        </p:blipFill>
        <p:spPr bwMode="auto">
          <a:xfrm>
            <a:off x="6286512" y="3929066"/>
            <a:ext cx="2571768" cy="2475326"/>
          </a:xfrm>
          <a:prstGeom prst="rect">
            <a:avLst/>
          </a:prstGeom>
          <a:noFill/>
          <a:ln w="9525">
            <a:noFill/>
            <a:miter lim="800000"/>
            <a:headEnd/>
            <a:tailEnd/>
          </a:ln>
          <a:effectLst/>
        </p:spPr>
      </p:pic>
      <p:pic>
        <p:nvPicPr>
          <p:cNvPr id="11" name="10 Imagen" descr="20140909-123 Capri - Piazzeta.jpg"/>
          <p:cNvPicPr>
            <a:picLocks noChangeAspect="1"/>
          </p:cNvPicPr>
          <p:nvPr/>
        </p:nvPicPr>
        <p:blipFill>
          <a:blip r:embed="rId12" cstate="print">
            <a:extLst>
              <a:ext uri="{BEBA8EAE-BF5A-486C-A8C5-ECC9F3942E4B}">
                <a14:imgProps xmlns:a14="http://schemas.microsoft.com/office/drawing/2010/main">
                  <a14:imgLayer r:embed="rId13">
                    <a14:imgEffect>
                      <a14:brightnessContrast bright="20000" contrast="40000"/>
                    </a14:imgEffect>
                  </a14:imgLayer>
                </a14:imgProps>
              </a:ext>
            </a:extLst>
          </a:blip>
          <a:stretch>
            <a:fillRect/>
          </a:stretch>
        </p:blipFill>
        <p:spPr>
          <a:xfrm>
            <a:off x="578203" y="3930860"/>
            <a:ext cx="2603118" cy="2501485"/>
          </a:xfrm>
          <a:prstGeom prst="rect">
            <a:avLst/>
          </a:prstGeom>
        </p:spPr>
      </p:pic>
    </p:spTree>
  </p:cSld>
  <p:clrMapOvr>
    <a:masterClrMapping/>
  </p:clrMapOvr>
  <p:transition advClick="0">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857250" y="142875"/>
            <a:ext cx="7643813" cy="1569660"/>
          </a:xfrm>
          <a:prstGeom prst="rect">
            <a:avLst/>
          </a:prstGeom>
          <a:noFill/>
        </p:spPr>
        <p:txBody>
          <a:bodyPr>
            <a:spAutoFit/>
          </a:bodyPr>
          <a:lstStyle/>
          <a:p>
            <a:pPr algn="ctr" fontAlgn="auto">
              <a:spcBef>
                <a:spcPts val="0"/>
              </a:spcBef>
              <a:spcAft>
                <a:spcPts val="0"/>
              </a:spcAft>
              <a:defRPr/>
            </a:pPr>
            <a:r>
              <a:rPr lang="it-IT" sz="4800" b="1" dirty="0">
                <a:solidFill>
                  <a:schemeClr val="accent2">
                    <a:lumMod val="75000"/>
                  </a:schemeClr>
                </a:solidFill>
                <a:latin typeface="+mn-lt"/>
                <a:cs typeface="+mn-cs"/>
              </a:rPr>
              <a:t>Scherzo sull’argomento</a:t>
            </a:r>
          </a:p>
          <a:p>
            <a:pPr algn="ctr" fontAlgn="auto">
              <a:spcBef>
                <a:spcPts val="0"/>
              </a:spcBef>
              <a:spcAft>
                <a:spcPts val="0"/>
              </a:spcAft>
              <a:defRPr/>
            </a:pPr>
            <a:r>
              <a:rPr lang="it-IT" sz="4800" b="1" i="1" dirty="0">
                <a:solidFill>
                  <a:srgbClr val="000099"/>
                </a:solidFill>
                <a:latin typeface="+mn-lt"/>
                <a:cs typeface="+mn-cs"/>
              </a:rPr>
              <a:t>Le palle del ciuchino</a:t>
            </a:r>
          </a:p>
        </p:txBody>
      </p:sp>
      <p:pic>
        <p:nvPicPr>
          <p:cNvPr id="21507" name="Picture 2">
            <a:hlinkClick r:id="rId2"/>
          </p:cNvPr>
          <p:cNvPicPr>
            <a:picLocks noChangeAspect="1" noChangeArrowheads="1"/>
          </p:cNvPicPr>
          <p:nvPr/>
        </p:nvPicPr>
        <p:blipFill>
          <a:blip r:embed="rId3" cstate="print"/>
          <a:srcRect/>
          <a:stretch>
            <a:fillRect/>
          </a:stretch>
        </p:blipFill>
        <p:spPr bwMode="auto">
          <a:xfrm>
            <a:off x="428625" y="2000250"/>
            <a:ext cx="8321675" cy="4143375"/>
          </a:xfrm>
          <a:prstGeom prst="rect">
            <a:avLst/>
          </a:prstGeom>
          <a:noFill/>
          <a:ln w="3175">
            <a:solidFill>
              <a:schemeClr val="tx1"/>
            </a:solidFill>
            <a:miter lim="800000"/>
            <a:headEnd/>
            <a:tailEnd/>
          </a:ln>
        </p:spPr>
      </p:pic>
    </p:spTree>
  </p:cSld>
  <p:clrMapOvr>
    <a:masterClrMapping/>
  </p:clrMapOvr>
  <p:transition advClick="0">
    <p:zoom/>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1605</TotalTime>
  <Words>2379</Words>
  <Application>Microsoft Office PowerPoint</Application>
  <PresentationFormat>Presentació en pantalla (4:3)</PresentationFormat>
  <Paragraphs>138</Paragraphs>
  <Slides>30</Slides>
  <Notes>0</Notes>
  <HiddenSlides>0</HiddenSlides>
  <MMClips>0</MMClips>
  <ScaleCrop>false</ScaleCrop>
  <HeadingPairs>
    <vt:vector size="6" baseType="variant">
      <vt:variant>
        <vt:lpstr>Tipus de lletra utilitzats</vt:lpstr>
      </vt:variant>
      <vt:variant>
        <vt:i4>3</vt:i4>
      </vt:variant>
      <vt:variant>
        <vt:lpstr>Tema</vt:lpstr>
      </vt:variant>
      <vt:variant>
        <vt:i4>1</vt:i4>
      </vt:variant>
      <vt:variant>
        <vt:lpstr>Títols de les diapositives</vt:lpstr>
      </vt:variant>
      <vt:variant>
        <vt:i4>30</vt:i4>
      </vt:variant>
    </vt:vector>
  </HeadingPairs>
  <TitlesOfParts>
    <vt:vector size="34" baseType="lpstr">
      <vt:lpstr>Arial</vt:lpstr>
      <vt:lpstr>Calibri</vt:lpstr>
      <vt:lpstr>Wingdings</vt:lpstr>
      <vt:lpstr>Tema de Office</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lpstr>Presentació del PowerPoint</vt:lpstr>
    </vt:vector>
  </TitlesOfParts>
  <Company>http://www.centor.mx.gd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Pere Garcia</dc:creator>
  <cp:lastModifiedBy>Pere Garcia</cp:lastModifiedBy>
  <cp:revision>150</cp:revision>
  <dcterms:created xsi:type="dcterms:W3CDTF">2013-02-21T21:18:04Z</dcterms:created>
  <dcterms:modified xsi:type="dcterms:W3CDTF">2026-06-05T11:22:50Z</dcterms:modified>
</cp:coreProperties>
</file>